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oboto"/>
      <p:regular r:id="rId201314"/>
    </p:embeddedFont>
    <p:embeddedFont>
      <p:font typeface="Roboto Bold"/>
      <p:regular r:id="rId201315"/>
    </p:embeddedFont>
    <p:embeddedFont>
      <p:font typeface="Roboto Slab"/>
      <p:regular r:id="rId201316"/>
    </p:embeddedFont>
    <p:embeddedFont>
      <p:font typeface="Roboto Slab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1.png"/><Relationship Id="rId4" Type="http://schemas.openxmlformats.org/officeDocument/2006/relationships/image" Target="../media/image-5-2.sv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1.png"/><Relationship Id="rId4" Type="http://schemas.openxmlformats.org/officeDocument/2006/relationships/image" Target="../media/image-10-2.svg"/><Relationship Id="rId5" Type="http://schemas.openxmlformats.org/officeDocument/2006/relationships/image" Target="../media/image-10-1.png"/><Relationship Id="rId6" Type="http://schemas.openxmlformats.org/officeDocument/2006/relationships/image" Target="../media/image-10-2.svg"/><Relationship Id="rId7" Type="http://schemas.openxmlformats.org/officeDocument/2006/relationships/image" Target="../media/image-10-1.png"/><Relationship Id="rId8" Type="http://schemas.openxmlformats.org/officeDocument/2006/relationships/image" Target="../media/image-10-2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11" y="2581833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市场部 2026 年度工作总结</a:t>
            </a:r>
            <a:endParaRPr lang="zh-CN" sz="3700" dirty="0"/>
          </a:p>
          <a:p>
            <a:pPr algn="ctr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与 2027 年工作规划</a:t>
            </a:r>
            <a:endParaRPr lang="zh-CN" sz="3700" dirty="0"/>
          </a:p>
        </p:txBody>
      </p:sp>
      <p:sp>
        <p:nvSpPr>
          <p:cNvPr id="4" name="Text 1"/>
          <p:cNvSpPr/>
          <p:nvPr/>
        </p:nvSpPr>
        <p:spPr>
          <a:xfrm>
            <a:off x="4928568" y="40101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品牌增长 · 线索突破 · 内容爆发 · 展望未来</a:t>
            </a:r>
            <a:endParaRPr lang="zh-CN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56072"/>
            <a:ext cx="1133447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015460"/>
            <a:ext cx="151622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年度核心成果</a:t>
            </a:r>
            <a:endParaRPr lang="zh-C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35529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2026 年，我们交出了这份答卷</a:t>
            </a:r>
            <a:endParaRPr lang="zh-CN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287389"/>
            <a:ext cx="531620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4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2.3亿</a:t>
            </a:r>
            <a:endParaRPr lang="zh-CN" sz="4900" dirty="0"/>
          </a:p>
        </p:txBody>
      </p:sp>
      <p:sp>
        <p:nvSpPr>
          <p:cNvPr id="6" name="Text 4"/>
          <p:cNvSpPr/>
          <p:nvPr/>
        </p:nvSpPr>
        <p:spPr>
          <a:xfrm>
            <a:off x="661425" y="3147318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全网曝光次数</a:t>
            </a:r>
            <a:endParaRPr lang="zh-CN" sz="1850" dirty="0"/>
          </a:p>
        </p:txBody>
      </p:sp>
      <p:sp>
        <p:nvSpPr>
          <p:cNvPr id="7" name="Text 5"/>
          <p:cNvSpPr/>
          <p:nvPr/>
        </p:nvSpPr>
        <p:spPr>
          <a:xfrm>
            <a:off x="661475" y="3556000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同比增长 65%</a:t>
            </a:r>
            <a:endParaRPr lang="zh-CN" sz="1450" dirty="0"/>
          </a:p>
        </p:txBody>
      </p:sp>
      <p:sp>
        <p:nvSpPr>
          <p:cNvPr id="8" name="Text 6"/>
          <p:cNvSpPr/>
          <p:nvPr/>
        </p:nvSpPr>
        <p:spPr>
          <a:xfrm>
            <a:off x="6213915" y="2287389"/>
            <a:ext cx="5316305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4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4.2万</a:t>
            </a:r>
            <a:endParaRPr lang="zh-CN" sz="4900" dirty="0"/>
          </a:p>
        </p:txBody>
      </p:sp>
      <p:sp>
        <p:nvSpPr>
          <p:cNvPr id="9" name="Text 7"/>
          <p:cNvSpPr/>
          <p:nvPr/>
        </p:nvSpPr>
        <p:spPr>
          <a:xfrm>
            <a:off x="6213915" y="3147318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销售线索获取</a:t>
            </a:r>
            <a:endParaRPr lang="zh-CN" sz="1850" dirty="0"/>
          </a:p>
        </p:txBody>
      </p:sp>
      <p:sp>
        <p:nvSpPr>
          <p:cNvPr id="10" name="Text 8"/>
          <p:cNvSpPr/>
          <p:nvPr/>
        </p:nvSpPr>
        <p:spPr>
          <a:xfrm>
            <a:off x="6213915" y="3556000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同比增长 48%</a:t>
            </a:r>
            <a:endParaRPr lang="zh-CN" sz="1450" dirty="0"/>
          </a:p>
        </p:txBody>
      </p:sp>
      <p:sp>
        <p:nvSpPr>
          <p:cNvPr id="11" name="Text 9"/>
          <p:cNvSpPr/>
          <p:nvPr/>
        </p:nvSpPr>
        <p:spPr>
          <a:xfrm>
            <a:off x="661475" y="4330898"/>
            <a:ext cx="531620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4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18万</a:t>
            </a:r>
            <a:endParaRPr lang="zh-CN" sz="4900" dirty="0"/>
          </a:p>
        </p:txBody>
      </p:sp>
      <p:sp>
        <p:nvSpPr>
          <p:cNvPr id="12" name="Text 10"/>
          <p:cNvSpPr/>
          <p:nvPr/>
        </p:nvSpPr>
        <p:spPr>
          <a:xfrm>
            <a:off x="661425" y="5190827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小红书粉丝</a:t>
            </a:r>
            <a:endParaRPr lang="zh-CN" sz="1850" dirty="0"/>
          </a:p>
        </p:txBody>
      </p:sp>
      <p:sp>
        <p:nvSpPr>
          <p:cNvPr id="13" name="Text 11"/>
          <p:cNvSpPr/>
          <p:nvPr/>
        </p:nvSpPr>
        <p:spPr>
          <a:xfrm>
            <a:off x="661475" y="5599509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从 3 万增长至 18 万</a:t>
            </a:r>
            <a:endParaRPr lang="zh-CN" sz="1450" dirty="0"/>
          </a:p>
        </p:txBody>
      </p:sp>
      <p:sp>
        <p:nvSpPr>
          <p:cNvPr id="14" name="Text 12"/>
          <p:cNvSpPr/>
          <p:nvPr/>
        </p:nvSpPr>
        <p:spPr>
          <a:xfrm>
            <a:off x="6213915" y="4330898"/>
            <a:ext cx="5316305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zh-CN" altLang="en-US" sz="49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1200万</a:t>
            </a:r>
            <a:endParaRPr lang="zh-CN" sz="4900" dirty="0"/>
          </a:p>
        </p:txBody>
      </p:sp>
      <p:sp>
        <p:nvSpPr>
          <p:cNvPr id="15" name="Text 13"/>
          <p:cNvSpPr/>
          <p:nvPr/>
        </p:nvSpPr>
        <p:spPr>
          <a:xfrm>
            <a:off x="6213915" y="5190827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活动现场签约</a:t>
            </a:r>
            <a:endParaRPr lang="zh-CN" sz="1850" dirty="0"/>
          </a:p>
        </p:txBody>
      </p:sp>
      <p:sp>
        <p:nvSpPr>
          <p:cNvPr id="16" name="Text 14"/>
          <p:cNvSpPr/>
          <p:nvPr/>
        </p:nvSpPr>
        <p:spPr>
          <a:xfrm>
            <a:off x="6213915" y="5599509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线下沙龙 18 场 + 行业大会 1 场</a:t>
            </a:r>
            <a:endParaRPr lang="zh-C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1639888"/>
            <a:ext cx="1133447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4" name="Text 1"/>
          <p:cNvSpPr/>
          <p:nvPr/>
        </p:nvSpPr>
        <p:spPr>
          <a:xfrm>
            <a:off x="5346765" y="1699276"/>
            <a:ext cx="151622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内容营销成果</a:t>
            </a:r>
            <a:endParaRPr lang="zh-CN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2039107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内容爆发：360 篇原创，12 篇 10 万+</a:t>
            </a:r>
            <a:endParaRPr lang="zh-CN" sz="3700" dirty="0"/>
          </a:p>
        </p:txBody>
      </p:sp>
      <p:sp>
        <p:nvSpPr>
          <p:cNvPr id="6" name="Text 3"/>
          <p:cNvSpPr/>
          <p:nvPr/>
        </p:nvSpPr>
        <p:spPr>
          <a:xfrm>
            <a:off x="5233360" y="3674647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原创内容产出</a:t>
            </a:r>
            <a:endParaRPr lang="zh-CN" sz="1850" dirty="0"/>
          </a:p>
        </p:txBody>
      </p:sp>
      <p:sp>
        <p:nvSpPr>
          <p:cNvPr id="7" name="Text 4"/>
          <p:cNvSpPr/>
          <p:nvPr/>
        </p:nvSpPr>
        <p:spPr>
          <a:xfrm>
            <a:off x="5233360" y="4140696"/>
            <a:ext cx="291785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全年发布原创内容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360 篇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，其中打造爆款文章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12 篇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，单篇阅读量突破 10 万。</a:t>
            </a:r>
            <a:endParaRPr lang="zh-CN" sz="1450" dirty="0"/>
          </a:p>
        </p:txBody>
      </p:sp>
      <p:sp>
        <p:nvSpPr>
          <p:cNvPr id="8" name="Text 5"/>
          <p:cNvSpPr/>
          <p:nvPr/>
        </p:nvSpPr>
        <p:spPr>
          <a:xfrm>
            <a:off x="8618719" y="3674647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客户案例库扩充</a:t>
            </a:r>
            <a:endParaRPr lang="zh-CN" sz="1850" dirty="0"/>
          </a:p>
        </p:txBody>
      </p:sp>
      <p:sp>
        <p:nvSpPr>
          <p:cNvPr id="9" name="Text 6"/>
          <p:cNvSpPr/>
          <p:nvPr/>
        </p:nvSpPr>
        <p:spPr>
          <a:xfrm>
            <a:off x="8618719" y="4140696"/>
            <a:ext cx="291785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客户案例从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20 个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扩充至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85 个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，为销售转化提供有力支撑。</a:t>
            </a:r>
            <a:endParaRPr lang="zh-CN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724991"/>
            <a:ext cx="1133447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784380"/>
            <a:ext cx="151622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线索成本优化</a:t>
            </a:r>
            <a:endParaRPr lang="zh-C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12421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单条线索成本降低 40%</a:t>
            </a:r>
            <a:endParaRPr lang="zh-C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74478"/>
            <a:ext cx="5203794" cy="37458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332776" y="2169102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降本增效</a:t>
            </a:r>
            <a:endParaRPr lang="zh-CN" sz="1850" dirty="0"/>
          </a:p>
        </p:txBody>
      </p:sp>
      <p:sp>
        <p:nvSpPr>
          <p:cNvPr id="7" name="Text 4"/>
          <p:cNvSpPr/>
          <p:nvPr/>
        </p:nvSpPr>
        <p:spPr>
          <a:xfrm>
            <a:off x="6332776" y="2635151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通过精准投放与内容优化，单条线索成本从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86 元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降至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52 元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，降幅达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76FD6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40%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。</a:t>
            </a:r>
            <a:endParaRPr lang="zh-CN" sz="1450" dirty="0"/>
          </a:p>
        </p:txBody>
      </p:sp>
      <p:sp>
        <p:nvSpPr>
          <p:cNvPr id="8" name="Text 5"/>
          <p:cNvSpPr/>
          <p:nvPr/>
        </p:nvSpPr>
        <p:spPr>
          <a:xfrm>
            <a:off x="6332776" y="344723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规模提升</a:t>
            </a:r>
            <a:endParaRPr lang="zh-CN" sz="1850" dirty="0"/>
          </a:p>
        </p:txBody>
      </p:sp>
      <p:sp>
        <p:nvSpPr>
          <p:cNvPr id="9" name="Text 6"/>
          <p:cNvSpPr/>
          <p:nvPr/>
        </p:nvSpPr>
        <p:spPr>
          <a:xfrm>
            <a:off x="6332776" y="3913287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全年线索总量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4.2 万条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，同比增长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48%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，为销售团队持续输送高质量商机。</a:t>
            </a:r>
            <a:endParaRPr lang="zh-CN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05062"/>
            <a:ext cx="1133447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664450"/>
            <a:ext cx="151622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重点项目复盘</a:t>
            </a:r>
            <a:endParaRPr lang="zh-C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00428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两大项目亮点</a:t>
            </a:r>
            <a:endParaRPr lang="zh-C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841923"/>
            <a:ext cx="5339820" cy="144234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77479" y="3056334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项目 A · 品牌升级</a:t>
            </a:r>
            <a:endParaRPr lang="zh-CN" sz="1850" dirty="0"/>
          </a:p>
        </p:txBody>
      </p:sp>
      <p:sp>
        <p:nvSpPr>
          <p:cNvPr id="7" name="Text 4"/>
          <p:cNvSpPr/>
          <p:nvPr/>
        </p:nvSpPr>
        <p:spPr>
          <a:xfrm>
            <a:off x="977479" y="3465016"/>
            <a:ext cx="48094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完成 VI 焕新与官网改版，官网转化率提升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32%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，品牌形象全面焕新。</a:t>
            </a:r>
            <a:endParaRPr lang="zh-CN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2841923"/>
            <a:ext cx="5339919" cy="144234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06305" y="3056334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项目 B · 私域运营</a:t>
            </a:r>
            <a:endParaRPr lang="zh-CN" sz="1850" dirty="0"/>
          </a:p>
        </p:txBody>
      </p:sp>
      <p:sp>
        <p:nvSpPr>
          <p:cNvPr id="10" name="Text 6"/>
          <p:cNvSpPr/>
          <p:nvPr/>
        </p:nvSpPr>
        <p:spPr>
          <a:xfrm>
            <a:off x="6506305" y="3465016"/>
            <a:ext cx="48095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企业微信沉淀客户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2.6 万人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，私域复购贡献收入占比达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15%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。</a:t>
            </a:r>
            <a:endParaRPr lang="zh-CN" sz="1450" dirty="0"/>
          </a:p>
        </p:txBody>
      </p:sp>
      <p:sp>
        <p:nvSpPr>
          <p:cNvPr id="11" name="Shape 7"/>
          <p:cNvSpPr/>
          <p:nvPr/>
        </p:nvSpPr>
        <p:spPr>
          <a:xfrm>
            <a:off x="661475" y="4496891"/>
            <a:ext cx="10868745" cy="755948"/>
          </a:xfrm>
          <a:prstGeom prst="roundRect">
            <a:avLst>
              <a:gd name="adj" fmla="val 3751"/>
            </a:avLst>
          </a:prstGeom>
          <a:solidFill>
            <a:srgbClr val="FCF2B5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82" y="4764584"/>
            <a:ext cx="236234" cy="1890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75723" y="4733131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不足之处：海外市场投入不足，渠道合作伙伴体系尚未建立；数据归因体系仍不完善。</a:t>
            </a:r>
            <a:endParaRPr lang="zh-CN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1475680"/>
            <a:ext cx="1057348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1535069"/>
            <a:ext cx="1440124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2027 年目标</a:t>
            </a:r>
            <a:endParaRPr lang="zh-CN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1874900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新年度，更高目标</a:t>
            </a:r>
            <a:endParaRPr lang="zh-CN" sz="3700" dirty="0"/>
          </a:p>
        </p:txBody>
      </p:sp>
      <p:sp>
        <p:nvSpPr>
          <p:cNvPr id="6" name="Shape 3"/>
          <p:cNvSpPr/>
          <p:nvPr/>
        </p:nvSpPr>
        <p:spPr>
          <a:xfrm>
            <a:off x="661475" y="2712541"/>
            <a:ext cx="6296860" cy="1391543"/>
          </a:xfrm>
          <a:prstGeom prst="roundRect">
            <a:avLst>
              <a:gd name="adj" fmla="val 2038"/>
            </a:avLst>
          </a:prstGeom>
          <a:solidFill>
            <a:srgbClr val="E9ECF2"/>
          </a:solidFill>
          <a:ln/>
        </p:spPr>
      </p:sp>
      <p:sp>
        <p:nvSpPr>
          <p:cNvPr id="7" name="Text 4"/>
          <p:cNvSpPr/>
          <p:nvPr/>
        </p:nvSpPr>
        <p:spPr>
          <a:xfrm>
            <a:off x="850482" y="2901553"/>
            <a:ext cx="59188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线索量目标</a:t>
            </a:r>
            <a:endParaRPr lang="zh-CN" sz="1850" dirty="0"/>
          </a:p>
        </p:txBody>
      </p:sp>
      <p:sp>
        <p:nvSpPr>
          <p:cNvPr id="8" name="Text 5"/>
          <p:cNvSpPr/>
          <p:nvPr/>
        </p:nvSpPr>
        <p:spPr>
          <a:xfrm>
            <a:off x="850482" y="3310235"/>
            <a:ext cx="59188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7 万条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较 2026 年增长 67%</a:t>
            </a:r>
            <a:endParaRPr lang="zh-CN" sz="1450" dirty="0"/>
          </a:p>
        </p:txBody>
      </p:sp>
      <p:sp>
        <p:nvSpPr>
          <p:cNvPr id="9" name="Shape 6"/>
          <p:cNvSpPr/>
          <p:nvPr/>
        </p:nvSpPr>
        <p:spPr>
          <a:xfrm>
            <a:off x="661475" y="4293096"/>
            <a:ext cx="6296860" cy="1089124"/>
          </a:xfrm>
          <a:prstGeom prst="roundRect">
            <a:avLst>
              <a:gd name="adj" fmla="val 2603"/>
            </a:avLst>
          </a:prstGeom>
          <a:solidFill>
            <a:srgbClr val="E9ECF2"/>
          </a:solidFill>
          <a:ln/>
        </p:spPr>
      </p:sp>
      <p:sp>
        <p:nvSpPr>
          <p:cNvPr id="10" name="Text 7"/>
          <p:cNvSpPr/>
          <p:nvPr/>
        </p:nvSpPr>
        <p:spPr>
          <a:xfrm>
            <a:off x="850482" y="4482108"/>
            <a:ext cx="59188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营销贡献收入</a:t>
            </a:r>
            <a:endParaRPr lang="zh-CN" sz="1850" dirty="0"/>
          </a:p>
        </p:txBody>
      </p:sp>
      <p:sp>
        <p:nvSpPr>
          <p:cNvPr id="11" name="Text 8"/>
          <p:cNvSpPr/>
          <p:nvPr/>
        </p:nvSpPr>
        <p:spPr>
          <a:xfrm>
            <a:off x="850482" y="4890790"/>
            <a:ext cx="5918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占总收入比例达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35%</a:t>
            </a:r>
            <a:endParaRPr lang="zh-CN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01738"/>
            <a:ext cx="1359561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261126"/>
            <a:ext cx="174233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2027 年四大策略</a:t>
            </a:r>
            <a:endParaRPr lang="zh-C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60095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策略布局：四轮驱动增长</a:t>
            </a:r>
            <a:endParaRPr lang="zh-C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438598"/>
            <a:ext cx="472468" cy="472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3147318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海外内容矩阵</a:t>
            </a:r>
            <a:endParaRPr lang="zh-CN" sz="1850" dirty="0"/>
          </a:p>
        </p:txBody>
      </p:sp>
      <p:sp>
        <p:nvSpPr>
          <p:cNvPr id="7" name="Text 4"/>
          <p:cNvSpPr/>
          <p:nvPr/>
        </p:nvSpPr>
        <p:spPr>
          <a:xfrm>
            <a:off x="661475" y="3556000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布局 LinkedIn、YouTube，拓展海外品牌影响力。</a:t>
            </a:r>
            <a:endParaRPr lang="zh-CN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2438598"/>
            <a:ext cx="472468" cy="472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13915" y="3147318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渠道伙伴计划</a:t>
            </a:r>
            <a:endParaRPr lang="zh-CN" sz="1850" dirty="0"/>
          </a:p>
        </p:txBody>
      </p:sp>
      <p:sp>
        <p:nvSpPr>
          <p:cNvPr id="10" name="Text 6"/>
          <p:cNvSpPr/>
          <p:nvPr/>
        </p:nvSpPr>
        <p:spPr>
          <a:xfrm>
            <a:off x="6213915" y="3556000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搭建合作伙伴体系，构建多元获客渠道。</a:t>
            </a:r>
            <a:endParaRPr lang="zh-CN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236442"/>
            <a:ext cx="472468" cy="47248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61475" y="4945162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全链路数据归因</a:t>
            </a:r>
            <a:endParaRPr lang="zh-CN" sz="1850" dirty="0"/>
          </a:p>
        </p:txBody>
      </p:sp>
      <p:sp>
        <p:nvSpPr>
          <p:cNvPr id="13" name="Text 8"/>
          <p:cNvSpPr/>
          <p:nvPr/>
        </p:nvSpPr>
        <p:spPr>
          <a:xfrm>
            <a:off x="661475" y="5353844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建立完善的营销数据归因体系，精准衡量 ROI。</a:t>
            </a:r>
            <a:endParaRPr lang="zh-CN" sz="14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3915" y="4236442"/>
            <a:ext cx="472468" cy="47248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213915" y="4945162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AI 提效</a:t>
            </a:r>
            <a:endParaRPr lang="zh-CN" sz="1850" dirty="0"/>
          </a:p>
        </p:txBody>
      </p:sp>
      <p:sp>
        <p:nvSpPr>
          <p:cNvPr id="16" name="Text 10"/>
          <p:cNvSpPr/>
          <p:nvPr/>
        </p:nvSpPr>
        <p:spPr>
          <a:xfrm>
            <a:off x="6213915" y="5353844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引入 AI 工具，内容产能目标翻倍。</a:t>
            </a:r>
            <a:endParaRPr lang="zh-CN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724991"/>
            <a:ext cx="1359561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784380"/>
            <a:ext cx="174233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2027 年预算规划</a:t>
            </a:r>
            <a:endParaRPr lang="zh-C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12421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总预算 1,800 万元，精准分配</a:t>
            </a:r>
            <a:endParaRPr lang="zh-C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74478"/>
            <a:ext cx="5203794" cy="37458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332776" y="2169102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预算重点</a:t>
            </a:r>
            <a:endParaRPr lang="zh-CN" sz="1850" dirty="0"/>
          </a:p>
        </p:txBody>
      </p:sp>
      <p:sp>
        <p:nvSpPr>
          <p:cNvPr id="7" name="Text 4"/>
          <p:cNvSpPr/>
          <p:nvPr/>
        </p:nvSpPr>
        <p:spPr>
          <a:xfrm>
            <a:off x="6332776" y="2635151"/>
            <a:ext cx="5203794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数字营销 45%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（810 万元）：精准投放与海外拓展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活动 25%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（450 万元）：线下沙龙与行业大会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内容 20%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（360 万元）：原创内容与案例生产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工具 10%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（180 万元）：AI 与数据归因系统</a:t>
            </a:r>
            <a:endParaRPr lang="zh-CN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1721445"/>
            <a:ext cx="982340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4" name="Text 1"/>
          <p:cNvSpPr/>
          <p:nvPr/>
        </p:nvSpPr>
        <p:spPr>
          <a:xfrm>
            <a:off x="5346765" y="1780834"/>
            <a:ext cx="136511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团队与致谢</a:t>
            </a:r>
            <a:endParaRPr lang="zh-CN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2120665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16 人团队，感谢同行</a:t>
            </a:r>
            <a:endParaRPr lang="zh-CN" sz="3700" dirty="0"/>
          </a:p>
        </p:txBody>
      </p:sp>
      <p:sp>
        <p:nvSpPr>
          <p:cNvPr id="6" name="Shape 3"/>
          <p:cNvSpPr/>
          <p:nvPr/>
        </p:nvSpPr>
        <p:spPr>
          <a:xfrm>
            <a:off x="5233360" y="2958306"/>
            <a:ext cx="6296860" cy="2178248"/>
          </a:xfrm>
          <a:prstGeom prst="roundRect">
            <a:avLst>
              <a:gd name="adj" fmla="val 1302"/>
            </a:avLst>
          </a:prstGeom>
          <a:solidFill>
            <a:srgbClr val="E9ECF2"/>
          </a:solidFill>
          <a:ln/>
        </p:spPr>
      </p:sp>
      <p:sp>
        <p:nvSpPr>
          <p:cNvPr id="7" name="Shape 4"/>
          <p:cNvSpPr/>
          <p:nvPr/>
        </p:nvSpPr>
        <p:spPr>
          <a:xfrm>
            <a:off x="5233360" y="2958306"/>
            <a:ext cx="3148430" cy="1089124"/>
          </a:xfrm>
          <a:custGeom>
            <a:avLst/>
            <a:gdLst/>
            <a:ahLst/>
            <a:cxnLst/>
            <a:rect l="l" t="t" r="r" b="b"/>
            <a:pathLst>
              <a:path w="3148430" h="1089124">
                <a:moveTo>
                  <a:pt x="23627" y="0"/>
                </a:moveTo>
                <a:lnTo>
                  <a:pt x="3148430" y="0"/>
                </a:lnTo>
                <a:lnTo>
                  <a:pt x="3148430" y="1089124"/>
                </a:lnTo>
                <a:lnTo>
                  <a:pt x="0" y="1089124"/>
                </a:lnTo>
                <a:lnTo>
                  <a:pt x="0" y="23628"/>
                </a:lnTo>
                <a:arcTo hR="23628" wR="23627" stAng="10800000" swAng="5400000"/>
                <a:close/>
              </a:path>
            </a:pathLst>
          </a:custGeom>
          <a:solidFill>
            <a:srgbClr val="E9ECF2"/>
          </a:solidFill>
          <a:ln/>
        </p:spPr>
      </p:sp>
      <p:sp>
        <p:nvSpPr>
          <p:cNvPr id="8" name="Text 5"/>
          <p:cNvSpPr/>
          <p:nvPr/>
        </p:nvSpPr>
        <p:spPr>
          <a:xfrm>
            <a:off x="5422367" y="3147318"/>
            <a:ext cx="277041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核心团队</a:t>
            </a:r>
            <a:endParaRPr lang="zh-CN" sz="1850" dirty="0"/>
          </a:p>
        </p:txBody>
      </p:sp>
      <p:sp>
        <p:nvSpPr>
          <p:cNvPr id="9" name="Text 6"/>
          <p:cNvSpPr/>
          <p:nvPr/>
        </p:nvSpPr>
        <p:spPr>
          <a:xfrm>
            <a:off x="5422367" y="3556000"/>
            <a:ext cx="277041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16 人精英团队，全年并肩作战</a:t>
            </a:r>
            <a:endParaRPr lang="zh-CN" sz="1450" dirty="0"/>
          </a:p>
        </p:txBody>
      </p:sp>
      <p:sp>
        <p:nvSpPr>
          <p:cNvPr id="10" name="Shape 7"/>
          <p:cNvSpPr/>
          <p:nvPr/>
        </p:nvSpPr>
        <p:spPr>
          <a:xfrm>
            <a:off x="8381790" y="2958306"/>
            <a:ext cx="3148430" cy="1089124"/>
          </a:xfrm>
          <a:custGeom>
            <a:avLst/>
            <a:gdLst/>
            <a:ahLst/>
            <a:cxnLst/>
            <a:rect l="l" t="t" r="r" b="b"/>
            <a:pathLst>
              <a:path w="3148430" h="1089124">
                <a:moveTo>
                  <a:pt x="0" y="0"/>
                </a:moveTo>
                <a:lnTo>
                  <a:pt x="3124803" y="0"/>
                </a:lnTo>
                <a:arcTo hR="23628" wR="23627" stAng="16200000" swAng="5400000"/>
                <a:lnTo>
                  <a:pt x="3148430" y="1089124"/>
                </a:lnTo>
                <a:lnTo>
                  <a:pt x="0" y="1089124"/>
                </a:lnTo>
                <a:lnTo>
                  <a:pt x="0" y="0"/>
                </a:lnTo>
                <a:close/>
              </a:path>
            </a:pathLst>
          </a:custGeom>
          <a:solidFill>
            <a:srgbClr val="E9ECF2"/>
          </a:solidFill>
          <a:ln/>
        </p:spPr>
      </p:sp>
      <p:sp>
        <p:nvSpPr>
          <p:cNvPr id="11" name="Shape 8"/>
          <p:cNvSpPr/>
          <p:nvPr/>
        </p:nvSpPr>
        <p:spPr>
          <a:xfrm>
            <a:off x="8381790" y="2958306"/>
            <a:ext cx="25399" cy="1089124"/>
          </a:xfrm>
          <a:prstGeom prst="roundRect">
            <a:avLst>
              <a:gd name="adj" fmla="val 50001"/>
            </a:avLst>
          </a:prstGeom>
          <a:solidFill>
            <a:srgbClr val="CFD2D8"/>
          </a:solidFill>
          <a:ln/>
        </p:spPr>
      </p:sp>
      <p:sp>
        <p:nvSpPr>
          <p:cNvPr id="12" name="Text 9"/>
          <p:cNvSpPr/>
          <p:nvPr/>
        </p:nvSpPr>
        <p:spPr>
          <a:xfrm>
            <a:off x="8570797" y="3147318"/>
            <a:ext cx="277041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新增小组</a:t>
            </a:r>
            <a:endParaRPr lang="zh-CN" sz="1850" dirty="0"/>
          </a:p>
        </p:txBody>
      </p:sp>
      <p:sp>
        <p:nvSpPr>
          <p:cNvPr id="13" name="Text 10"/>
          <p:cNvSpPr/>
          <p:nvPr/>
        </p:nvSpPr>
        <p:spPr>
          <a:xfrm>
            <a:off x="8570797" y="3556000"/>
            <a:ext cx="277041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增长组 · 海外组，双线并进</a:t>
            </a:r>
            <a:endParaRPr lang="zh-CN" sz="1450" dirty="0"/>
          </a:p>
        </p:txBody>
      </p:sp>
      <p:sp>
        <p:nvSpPr>
          <p:cNvPr id="14" name="Shape 11"/>
          <p:cNvSpPr/>
          <p:nvPr/>
        </p:nvSpPr>
        <p:spPr>
          <a:xfrm>
            <a:off x="5233360" y="4047430"/>
            <a:ext cx="6296860" cy="1089124"/>
          </a:xfrm>
          <a:custGeom>
            <a:avLst/>
            <a:gdLst/>
            <a:ahLst/>
            <a:cxnLst/>
            <a:rect l="l" t="t" r="r" b="b"/>
            <a:pathLst>
              <a:path w="6296860" h="1089124">
                <a:moveTo>
                  <a:pt x="0" y="0"/>
                </a:moveTo>
                <a:lnTo>
                  <a:pt x="6296860" y="0"/>
                </a:lnTo>
                <a:lnTo>
                  <a:pt x="6296860" y="1065496"/>
                </a:lnTo>
                <a:arcTo hR="23628" wR="23627" stAng="0" swAng="5400000"/>
                <a:lnTo>
                  <a:pt x="23627" y="1089124"/>
                </a:lnTo>
                <a:arcTo hR="23628" wR="23627" stAng="5400000" swAng="5400000"/>
                <a:lnTo>
                  <a:pt x="0" y="0"/>
                </a:lnTo>
                <a:close/>
              </a:path>
            </a:pathLst>
          </a:custGeom>
          <a:solidFill>
            <a:srgbClr val="E9ECF2"/>
          </a:solidFill>
          <a:ln/>
        </p:spPr>
      </p:sp>
      <p:sp>
        <p:nvSpPr>
          <p:cNvPr id="15" name="Shape 12"/>
          <p:cNvSpPr/>
          <p:nvPr/>
        </p:nvSpPr>
        <p:spPr>
          <a:xfrm>
            <a:off x="5233360" y="4047430"/>
            <a:ext cx="6296860" cy="25400"/>
          </a:xfrm>
          <a:prstGeom prst="roundRect">
            <a:avLst>
              <a:gd name="adj" fmla="val 49999"/>
            </a:avLst>
          </a:prstGeom>
          <a:solidFill>
            <a:srgbClr val="CFD2D8"/>
          </a:solidFill>
          <a:ln/>
        </p:spPr>
      </p:sp>
      <p:sp>
        <p:nvSpPr>
          <p:cNvPr id="16" name="Text 13"/>
          <p:cNvSpPr/>
          <p:nvPr/>
        </p:nvSpPr>
        <p:spPr>
          <a:xfrm>
            <a:off x="5422367" y="4236442"/>
            <a:ext cx="59188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跨部门协作</a:t>
            </a:r>
            <a:endParaRPr lang="zh-CN" sz="1850" dirty="0"/>
          </a:p>
        </p:txBody>
      </p:sp>
      <p:sp>
        <p:nvSpPr>
          <p:cNvPr id="17" name="Text 14"/>
          <p:cNvSpPr/>
          <p:nvPr/>
        </p:nvSpPr>
        <p:spPr>
          <a:xfrm>
            <a:off x="5422367" y="4645124"/>
            <a:ext cx="5918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感谢各部门全年鼎力支持！</a:t>
            </a:r>
            <a:endParaRPr lang="zh-CN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759248"/>
            <a:ext cx="982340" cy="287139"/>
          </a:xfrm>
          <a:prstGeom prst="roundRect">
            <a:avLst>
              <a:gd name="adj" fmla="val 7899"/>
            </a:avLst>
          </a:prstGeom>
          <a:solidFill>
            <a:srgbClr val="D7DF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818636"/>
            <a:ext cx="136511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总结与展望</a:t>
            </a:r>
            <a:endParaRPr lang="zh-C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15846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2026 已达成，2027 再出发</a:t>
            </a:r>
            <a:endParaRPr lang="zh-C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2315" y="3001962"/>
            <a:ext cx="283461" cy="2834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2996109"/>
            <a:ext cx="47019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巩固品牌优势</a:t>
            </a:r>
            <a:endParaRPr lang="zh-CN" sz="1850" dirty="0"/>
          </a:p>
        </p:txBody>
      </p:sp>
      <p:sp>
        <p:nvSpPr>
          <p:cNvPr id="7" name="Text 4"/>
          <p:cNvSpPr/>
          <p:nvPr/>
        </p:nvSpPr>
        <p:spPr>
          <a:xfrm>
            <a:off x="1275723" y="3404791"/>
            <a:ext cx="470195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持续深耕小红书私域，推进官网与内容矩阵升级。</a:t>
            </a:r>
            <a:endParaRPr lang="zh-CN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4755" y="3001962"/>
            <a:ext cx="283461" cy="28346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828163" y="2996109"/>
            <a:ext cx="47020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突破海外与渠道</a:t>
            </a:r>
            <a:endParaRPr lang="zh-CN" sz="1850" dirty="0"/>
          </a:p>
        </p:txBody>
      </p:sp>
      <p:sp>
        <p:nvSpPr>
          <p:cNvPr id="10" name="Text 6"/>
          <p:cNvSpPr/>
          <p:nvPr/>
        </p:nvSpPr>
        <p:spPr>
          <a:xfrm>
            <a:off x="6828163" y="3404791"/>
            <a:ext cx="470205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Q1 启动 LinkedIn/YouTube 运营，Q2 完成渠道伙伴体系搭建。</a:t>
            </a:r>
            <a:endParaRPr lang="zh-CN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315" y="4393505"/>
            <a:ext cx="283461" cy="28346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275723" y="4387652"/>
            <a:ext cx="47019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数据驱动决策</a:t>
            </a:r>
            <a:endParaRPr lang="zh-CN" sz="1850" dirty="0"/>
          </a:p>
        </p:txBody>
      </p:sp>
      <p:sp>
        <p:nvSpPr>
          <p:cNvPr id="13" name="Text 8"/>
          <p:cNvSpPr/>
          <p:nvPr/>
        </p:nvSpPr>
        <p:spPr>
          <a:xfrm>
            <a:off x="1275723" y="4796334"/>
            <a:ext cx="470195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上线全链路归因系统，以数据指导每一分预算投放。</a:t>
            </a:r>
            <a:endParaRPr lang="zh-CN" sz="14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4755" y="4393505"/>
            <a:ext cx="283461" cy="28346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828163" y="4387652"/>
            <a:ext cx="47020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目标：线索 7 万，贡献收入 35%</a:t>
            </a:r>
            <a:endParaRPr lang="zh-CN" sz="1850" dirty="0"/>
          </a:p>
        </p:txBody>
      </p:sp>
      <p:sp>
        <p:nvSpPr>
          <p:cNvPr id="16" name="Text 10"/>
          <p:cNvSpPr/>
          <p:nvPr/>
        </p:nvSpPr>
        <p:spPr>
          <a:xfrm>
            <a:off x="6828163" y="4796334"/>
            <a:ext cx="470205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全团队对齐目标，2027 年共创新高！</a:t>
            </a:r>
            <a:endParaRPr lang="zh-CN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2026-10-12T04:30:24Z</dcterms:created>
  <dcterms:modified xsi:type="dcterms:W3CDTF">2026-10-12T04:30:24Z</dcterms:modified>
</cp:coreProperties>
</file>