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Fraunces ExtraBold"/>
      <p:regular r:id="rId201314"/>
    </p:embeddedFont>
    <p:embeddedFont>
      <p:font typeface="Nobile"/>
      <p:regular r:id="rId201315"/>
    </p:embeddedFont>
    <p:embeddedFont>
      <p:font typeface="Nobile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image" Target="../media/image-8-2.png"/><Relationship Id="rId7" Type="http://schemas.openxmlformats.org/officeDocument/2006/relationships/image" Target="../media/image-8-3.svg"/><Relationship Id="rId8" Type="http://schemas.openxmlformats.org/officeDocument/2006/relationships/image" Target="../media/image-8-2.png"/><Relationship Id="rId9" Type="http://schemas.openxmlformats.org/officeDocument/2006/relationships/image" Target="../media/image-8-3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image" Target="../media/image-11-6.png"/><Relationship Id="rId7" Type="http://schemas.openxmlformats.org/officeDocument/2006/relationships/image" Target="../media/image-11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86450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分数的初步认识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71484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人教版 · 三年级上册 · 数学</a:t>
            </a:r>
            <a:endParaRPr lang="zh-CN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473659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学习目标</a:t>
            </a:r>
            <a:endParaRPr lang="zh-CN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324001"/>
            <a:ext cx="425241" cy="42525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5" name="Text 2"/>
          <p:cNvSpPr/>
          <p:nvPr/>
        </p:nvSpPr>
        <p:spPr>
          <a:xfrm>
            <a:off x="732365" y="235942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275723" y="2388890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知识与技能</a:t>
            </a:r>
            <a:endParaRPr lang="zh-CN" sz="1850" dirty="0"/>
          </a:p>
        </p:txBody>
      </p:sp>
      <p:sp>
        <p:nvSpPr>
          <p:cNvPr id="7" name="Text 4"/>
          <p:cNvSpPr/>
          <p:nvPr/>
        </p:nvSpPr>
        <p:spPr>
          <a:xfrm>
            <a:off x="1275723" y="2797572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认识几分之一，会读、写几分之一，知道分数各部分的名称。</a:t>
            </a:r>
            <a:endParaRPr lang="zh-CN" sz="1450" dirty="0"/>
          </a:p>
        </p:txBody>
      </p:sp>
      <p:sp>
        <p:nvSpPr>
          <p:cNvPr id="8" name="Shape 5"/>
          <p:cNvSpPr/>
          <p:nvPr/>
        </p:nvSpPr>
        <p:spPr>
          <a:xfrm>
            <a:off x="661475" y="3478014"/>
            <a:ext cx="425241" cy="42525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9" name="Text 6"/>
          <p:cNvSpPr/>
          <p:nvPr/>
        </p:nvSpPr>
        <p:spPr>
          <a:xfrm>
            <a:off x="732365" y="351343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275723" y="354290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过程与方法</a:t>
            </a:r>
            <a:endParaRPr lang="zh-CN" sz="1850" dirty="0"/>
          </a:p>
        </p:txBody>
      </p:sp>
      <p:sp>
        <p:nvSpPr>
          <p:cNvPr id="11" name="Text 8"/>
          <p:cNvSpPr/>
          <p:nvPr/>
        </p:nvSpPr>
        <p:spPr>
          <a:xfrm>
            <a:off x="1275723" y="3951585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通过折一折、涂一涂、说一说，体会"平均分"的含义。</a:t>
            </a:r>
            <a:endParaRPr lang="zh-CN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632027"/>
            <a:ext cx="425241" cy="425252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732365" y="466744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275723" y="4696916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情感态度</a:t>
            </a:r>
            <a:endParaRPr lang="zh-CN" sz="1850" dirty="0"/>
          </a:p>
        </p:txBody>
      </p:sp>
      <p:sp>
        <p:nvSpPr>
          <p:cNvPr id="15" name="Text 12"/>
          <p:cNvSpPr/>
          <p:nvPr/>
        </p:nvSpPr>
        <p:spPr>
          <a:xfrm>
            <a:off x="1275723" y="5105598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感受数学与生活的联系，培养动手操作与合作交流的能力。</a:t>
            </a:r>
            <a:endParaRPr lang="zh-C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20658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教学重难点</a:t>
            </a:r>
            <a:endParaRPr lang="zh-CN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3056930"/>
            <a:ext cx="5476043" cy="1618258"/>
          </a:xfrm>
          <a:prstGeom prst="roundRect">
            <a:avLst>
              <a:gd name="adj" fmla="val 16820"/>
            </a:avLst>
          </a:prstGeom>
          <a:solidFill>
            <a:srgbClr val="438951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3257829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重点</a:t>
            </a:r>
            <a:endParaRPr lang="zh-CN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3730228"/>
            <a:ext cx="5098029" cy="774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zh-CN" alt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理解"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zh-CN" altLang="en-US" sz="14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平均分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zh-CN" alt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"的含义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认识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几分之一</a:t>
            </a:r>
            <a:endParaRPr lang="zh-CN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3257829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难点</a:t>
            </a:r>
            <a:endParaRPr lang="zh-CN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3730228"/>
            <a:ext cx="5203794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理解几分之一的含义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比较几分之一的大小——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分母越大，分数反而越小</a:t>
            </a:r>
            <a:endParaRPr lang="zh-C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57040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情境导入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1907381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中秋节到了，乐乐和妹妹分月饼：</a:t>
            </a:r>
            <a:endParaRPr lang="zh-CN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360" y="2422426"/>
            <a:ext cx="945035" cy="113407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67402" y="2611438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4块 ÷ 2人</a:t>
            </a:r>
            <a:endParaRPr lang="zh-CN" sz="1850" dirty="0"/>
          </a:p>
        </p:txBody>
      </p:sp>
      <p:sp>
        <p:nvSpPr>
          <p:cNvPr id="7" name="Text 3"/>
          <p:cNvSpPr/>
          <p:nvPr/>
        </p:nvSpPr>
        <p:spPr>
          <a:xfrm>
            <a:off x="6367402" y="3020120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每人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2块</a:t>
            </a:r>
            <a:endParaRPr lang="zh-CN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60" y="3556496"/>
            <a:ext cx="945035" cy="113407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67402" y="3745508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2块 ÷ 2人</a:t>
            </a:r>
            <a:endParaRPr lang="zh-CN" sz="1850" dirty="0"/>
          </a:p>
        </p:txBody>
      </p:sp>
      <p:sp>
        <p:nvSpPr>
          <p:cNvPr id="10" name="Text 5"/>
          <p:cNvSpPr/>
          <p:nvPr/>
        </p:nvSpPr>
        <p:spPr>
          <a:xfrm>
            <a:off x="6367402" y="4154190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每人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1块</a:t>
            </a:r>
            <a:endParaRPr lang="zh-CN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4690566"/>
            <a:ext cx="945035" cy="113407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67402" y="4879578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1块 ÷ 2人</a:t>
            </a:r>
            <a:endParaRPr lang="zh-CN" sz="1850" dirty="0"/>
          </a:p>
        </p:txBody>
      </p:sp>
      <p:sp>
        <p:nvSpPr>
          <p:cNvPr id="13" name="Text 7"/>
          <p:cNvSpPr/>
          <p:nvPr/>
        </p:nvSpPr>
        <p:spPr>
          <a:xfrm>
            <a:off x="6367402" y="5288260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每人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半个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——用什么数表示？</a:t>
            </a:r>
            <a:endParaRPr lang="zh-C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4810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9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认识 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950" dirty="0">
                <a:solidFill>
                  <a:srgbClr val="438951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1/2</a:t>
            </a:r>
            <a:endParaRPr lang="zh-CN" sz="2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4997" y="2183805"/>
            <a:ext cx="5548372" cy="31441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72226" y="1369120"/>
            <a:ext cx="41738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把一块月饼</a:t>
            </a:r>
            <a:pPr algn="l" indent="0" marL="0">
              <a:lnSpc>
                <a:spcPct val="120000"/>
              </a:lnSpc>
              <a:buNone/>
            </a:pPr>
            <a:r>
              <a:rPr lang="zh-CN" altLang="en-US" sz="11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平均分成2份</a:t>
            </a:r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，每份是它的</a:t>
            </a:r>
            <a:endParaRPr lang="zh-CN" sz="1150" dirty="0"/>
          </a:p>
        </p:txBody>
      </p:sp>
      <p:sp>
        <p:nvSpPr>
          <p:cNvPr id="5" name="Text 2"/>
          <p:cNvSpPr/>
          <p:nvPr/>
        </p:nvSpPr>
        <p:spPr>
          <a:xfrm>
            <a:off x="7972226" y="1744524"/>
            <a:ext cx="3564245" cy="945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59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二分之一</a:t>
            </a:r>
            <a:endParaRPr lang="zh-CN" sz="5950" dirty="0"/>
          </a:p>
        </p:txBody>
      </p:sp>
      <p:sp>
        <p:nvSpPr>
          <p:cNvPr id="6" name="Text 3"/>
          <p:cNvSpPr/>
          <p:nvPr/>
        </p:nvSpPr>
        <p:spPr>
          <a:xfrm>
            <a:off x="7972226" y="2773759"/>
            <a:ext cx="41738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写作 </a:t>
            </a:r>
            <a:pPr algn="l" indent="0" marL="0">
              <a:lnSpc>
                <a:spcPct val="120000"/>
              </a:lnSpc>
              <a:buNone/>
            </a:pPr>
            <a:r>
              <a:rPr lang="zh-CN" altLang="en-US" sz="11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1/2</a:t>
            </a:r>
            <a:endParaRPr lang="zh-CN" sz="1150" dirty="0"/>
          </a:p>
        </p:txBody>
      </p:sp>
      <p:sp>
        <p:nvSpPr>
          <p:cNvPr id="7" name="Shape 4"/>
          <p:cNvSpPr/>
          <p:nvPr/>
        </p:nvSpPr>
        <p:spPr>
          <a:xfrm>
            <a:off x="7972226" y="3127474"/>
            <a:ext cx="3564245" cy="915392"/>
          </a:xfrm>
          <a:prstGeom prst="roundRect">
            <a:avLst>
              <a:gd name="adj" fmla="val 14867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42481" y="3297734"/>
            <a:ext cx="322373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分子</a:t>
            </a:r>
            <a:endParaRPr lang="zh-CN" sz="1450" dirty="0"/>
          </a:p>
        </p:txBody>
      </p:sp>
      <p:sp>
        <p:nvSpPr>
          <p:cNvPr id="9" name="Text 6"/>
          <p:cNvSpPr/>
          <p:nvPr/>
        </p:nvSpPr>
        <p:spPr>
          <a:xfrm>
            <a:off x="8142481" y="3654921"/>
            <a:ext cx="3223735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1（取了几份）</a:t>
            </a:r>
            <a:endParaRPr lang="zh-CN" sz="1150" dirty="0"/>
          </a:p>
        </p:txBody>
      </p:sp>
      <p:sp>
        <p:nvSpPr>
          <p:cNvPr id="10" name="Shape 7"/>
          <p:cNvSpPr/>
          <p:nvPr/>
        </p:nvSpPr>
        <p:spPr>
          <a:xfrm>
            <a:off x="7972226" y="4163814"/>
            <a:ext cx="3564245" cy="915392"/>
          </a:xfrm>
          <a:prstGeom prst="roundRect">
            <a:avLst>
              <a:gd name="adj" fmla="val 14867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42481" y="4334073"/>
            <a:ext cx="322373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分数线</a:t>
            </a:r>
            <a:endParaRPr lang="zh-CN" sz="1450" dirty="0"/>
          </a:p>
        </p:txBody>
      </p:sp>
      <p:sp>
        <p:nvSpPr>
          <p:cNvPr id="12" name="Text 9"/>
          <p:cNvSpPr/>
          <p:nvPr/>
        </p:nvSpPr>
        <p:spPr>
          <a:xfrm>
            <a:off x="8142481" y="4691261"/>
            <a:ext cx="3223735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表示平均分</a:t>
            </a:r>
            <a:endParaRPr lang="zh-CN" sz="1150" dirty="0"/>
          </a:p>
        </p:txBody>
      </p:sp>
      <p:sp>
        <p:nvSpPr>
          <p:cNvPr id="13" name="Shape 10"/>
          <p:cNvSpPr/>
          <p:nvPr/>
        </p:nvSpPr>
        <p:spPr>
          <a:xfrm>
            <a:off x="7972226" y="5200154"/>
            <a:ext cx="3564245" cy="915392"/>
          </a:xfrm>
          <a:prstGeom prst="roundRect">
            <a:avLst>
              <a:gd name="adj" fmla="val 14867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42481" y="5370413"/>
            <a:ext cx="322373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分母</a:t>
            </a:r>
            <a:endParaRPr lang="zh-CN" sz="1450" dirty="0"/>
          </a:p>
        </p:txBody>
      </p:sp>
      <p:sp>
        <p:nvSpPr>
          <p:cNvPr id="15" name="Text 12"/>
          <p:cNvSpPr/>
          <p:nvPr/>
        </p:nvSpPr>
        <p:spPr>
          <a:xfrm>
            <a:off x="8142481" y="5727601"/>
            <a:ext cx="3223735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1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2（平均分成几份）</a:t>
            </a:r>
            <a:endParaRPr lang="zh-CN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5423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动手操作：折出 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438951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1/4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和 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438951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1/8</a:t>
            </a:r>
            <a:endParaRPr lang="zh-C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799134"/>
            <a:ext cx="2009923" cy="20099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0453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折出 1/4</a:t>
            </a:r>
            <a:endParaRPr lang="zh-CN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454029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正方形纸对折两次，平均分成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4份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，涂其中1份。</a:t>
            </a:r>
            <a:endParaRPr lang="zh-CN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1799134"/>
            <a:ext cx="2009923" cy="20099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40453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折出 1/8</a:t>
            </a:r>
            <a:endParaRPr lang="zh-CN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454029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再对折一次，平均分成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8份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，涂其中1份。</a:t>
            </a:r>
            <a:endParaRPr lang="zh-CN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1799134"/>
            <a:ext cx="2009923" cy="20099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40453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折出 1/3</a:t>
            </a:r>
            <a:endParaRPr lang="zh-CN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454029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长方形纸平均分成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3份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，涂其中1份。</a:t>
            </a:r>
            <a:endParaRPr lang="zh-CN" sz="1450" dirty="0"/>
          </a:p>
        </p:txBody>
      </p:sp>
      <p:sp>
        <p:nvSpPr>
          <p:cNvPr id="12" name="Shape 7"/>
          <p:cNvSpPr/>
          <p:nvPr/>
        </p:nvSpPr>
        <p:spPr>
          <a:xfrm>
            <a:off x="661475" y="5271492"/>
            <a:ext cx="10868745" cy="755948"/>
          </a:xfrm>
          <a:prstGeom prst="roundRect">
            <a:avLst>
              <a:gd name="adj" fmla="val 22504"/>
            </a:avLst>
          </a:prstGeom>
          <a:solidFill>
            <a:srgbClr val="DDEEE0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482" y="5539184"/>
            <a:ext cx="236234" cy="18901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75723" y="5507732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关键：每次都要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平均分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，每份一样大！</a:t>
            </a:r>
            <a:endParaRPr lang="zh-CN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3467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3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比较大小：哪块饼更大？</a:t>
            </a:r>
            <a:endParaRPr lang="zh-CN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1" y="1457424"/>
            <a:ext cx="4704141" cy="47042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09659" y="2092745"/>
            <a:ext cx="5226911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6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观察规律</a:t>
            </a:r>
            <a:endParaRPr lang="zh-CN" sz="1650" dirty="0"/>
          </a:p>
        </p:txBody>
      </p:sp>
      <p:sp>
        <p:nvSpPr>
          <p:cNvPr id="5" name="Text 2"/>
          <p:cNvSpPr/>
          <p:nvPr/>
        </p:nvSpPr>
        <p:spPr>
          <a:xfrm>
            <a:off x="6309659" y="2501801"/>
            <a:ext cx="5836496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同样大的饼，分的份数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越多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，每份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越小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。</a:t>
            </a:r>
            <a:endParaRPr lang="zh-CN" sz="1300" dirty="0"/>
          </a:p>
        </p:txBody>
      </p:sp>
      <p:sp>
        <p:nvSpPr>
          <p:cNvPr id="6" name="Shape 3"/>
          <p:cNvSpPr/>
          <p:nvPr/>
        </p:nvSpPr>
        <p:spPr>
          <a:xfrm>
            <a:off x="6309659" y="2932609"/>
            <a:ext cx="2536861" cy="1017488"/>
          </a:xfrm>
          <a:prstGeom prst="roundRect">
            <a:avLst>
              <a:gd name="adj" fmla="val 15047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6479715" y="3102670"/>
            <a:ext cx="21967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1/2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479715" y="3521472"/>
            <a:ext cx="21967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最大</a:t>
            </a:r>
            <a:endParaRPr lang="zh-CN" sz="1300" dirty="0"/>
          </a:p>
        </p:txBody>
      </p:sp>
      <p:sp>
        <p:nvSpPr>
          <p:cNvPr id="9" name="Shape 6"/>
          <p:cNvSpPr/>
          <p:nvPr/>
        </p:nvSpPr>
        <p:spPr>
          <a:xfrm>
            <a:off x="8999610" y="2932609"/>
            <a:ext cx="2536960" cy="1017488"/>
          </a:xfrm>
          <a:prstGeom prst="roundRect">
            <a:avLst>
              <a:gd name="adj" fmla="val 15047"/>
            </a:avLst>
          </a:prstGeom>
          <a:solidFill>
            <a:srgbClr val="E8F3E8"/>
          </a:solidFill>
          <a:ln/>
        </p:spPr>
      </p:sp>
      <p:sp>
        <p:nvSpPr>
          <p:cNvPr id="10" name="Text 7"/>
          <p:cNvSpPr/>
          <p:nvPr/>
        </p:nvSpPr>
        <p:spPr>
          <a:xfrm>
            <a:off x="9169667" y="3102670"/>
            <a:ext cx="2196847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1/4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9169667" y="3521472"/>
            <a:ext cx="219684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居中</a:t>
            </a:r>
            <a:endParaRPr lang="zh-CN" sz="1300" dirty="0"/>
          </a:p>
        </p:txBody>
      </p:sp>
      <p:sp>
        <p:nvSpPr>
          <p:cNvPr id="12" name="Shape 9"/>
          <p:cNvSpPr/>
          <p:nvPr/>
        </p:nvSpPr>
        <p:spPr>
          <a:xfrm>
            <a:off x="6309659" y="4103191"/>
            <a:ext cx="5226911" cy="1017488"/>
          </a:xfrm>
          <a:prstGeom prst="roundRect">
            <a:avLst>
              <a:gd name="adj" fmla="val 15047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6479715" y="4273252"/>
            <a:ext cx="488679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1/8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6479715" y="4692055"/>
            <a:ext cx="4886798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最小</a:t>
            </a:r>
            <a:endParaRPr lang="zh-CN" sz="1300" dirty="0"/>
          </a:p>
        </p:txBody>
      </p:sp>
      <p:sp>
        <p:nvSpPr>
          <p:cNvPr id="15" name="Text 12"/>
          <p:cNvSpPr/>
          <p:nvPr/>
        </p:nvSpPr>
        <p:spPr>
          <a:xfrm>
            <a:off x="6309659" y="5292923"/>
            <a:ext cx="5836496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结论：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分母越大，分数反而越小。</a:t>
            </a:r>
            <a:endParaRPr lang="zh-CN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95070"/>
            <a:ext cx="6296860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课堂练习（一）：看图写分数</a:t>
            </a:r>
            <a:endParaRPr lang="zh-CN" sz="2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083667"/>
            <a:ext cx="6296860" cy="123874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08073" y="1175742"/>
            <a:ext cx="147336" cy="1842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5368890" y="1574998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图1</a:t>
            </a:r>
            <a:endParaRPr lang="zh-CN" sz="1200" dirty="0"/>
          </a:p>
        </p:txBody>
      </p:sp>
      <p:sp>
        <p:nvSpPr>
          <p:cNvPr id="7" name="Text 3"/>
          <p:cNvSpPr/>
          <p:nvPr/>
        </p:nvSpPr>
        <p:spPr>
          <a:xfrm>
            <a:off x="5368890" y="1814810"/>
            <a:ext cx="602580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spcAft>
                <a:spcPts val="350"/>
              </a:spcAft>
              <a:buNone/>
            </a:pPr>
            <a:r>
              <a:rPr lang="zh-CN" alt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圆形平均分成4份，涂1份</a:t>
            </a:r>
            <a:endParaRPr lang="zh-CN" sz="9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950" b="1" dirty="0">
                <a:solidFill>
                  <a:srgbClr val="438951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答：1/4</a:t>
            </a:r>
            <a:endParaRPr lang="zh-CN" sz="9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402185"/>
            <a:ext cx="6296860" cy="123874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308073" y="2494260"/>
            <a:ext cx="147336" cy="1842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5"/>
          <p:cNvSpPr/>
          <p:nvPr/>
        </p:nvSpPr>
        <p:spPr>
          <a:xfrm>
            <a:off x="5368890" y="2893516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图2</a:t>
            </a:r>
            <a:endParaRPr lang="zh-CN" sz="1200" dirty="0"/>
          </a:p>
        </p:txBody>
      </p:sp>
      <p:sp>
        <p:nvSpPr>
          <p:cNvPr id="11" name="Text 6"/>
          <p:cNvSpPr/>
          <p:nvPr/>
        </p:nvSpPr>
        <p:spPr>
          <a:xfrm>
            <a:off x="5368890" y="3133328"/>
            <a:ext cx="602580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spcAft>
                <a:spcPts val="350"/>
              </a:spcAft>
              <a:buNone/>
            </a:pPr>
            <a:r>
              <a:rPr lang="zh-CN" alt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正方形平均分成8份，涂1份</a:t>
            </a:r>
            <a:endParaRPr lang="zh-CN" sz="9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950" b="1" dirty="0">
                <a:solidFill>
                  <a:srgbClr val="438951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答：1/8</a:t>
            </a:r>
            <a:endParaRPr lang="zh-CN" sz="9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3720703"/>
            <a:ext cx="6296860" cy="123874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08073" y="3812778"/>
            <a:ext cx="147336" cy="1842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1150" dirty="0"/>
          </a:p>
        </p:txBody>
      </p:sp>
      <p:sp>
        <p:nvSpPr>
          <p:cNvPr id="14" name="Text 8"/>
          <p:cNvSpPr/>
          <p:nvPr/>
        </p:nvSpPr>
        <p:spPr>
          <a:xfrm>
            <a:off x="5368890" y="4212034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图3</a:t>
            </a:r>
            <a:endParaRPr lang="zh-CN" sz="1200" dirty="0"/>
          </a:p>
        </p:txBody>
      </p:sp>
      <p:sp>
        <p:nvSpPr>
          <p:cNvPr id="15" name="Text 9"/>
          <p:cNvSpPr/>
          <p:nvPr/>
        </p:nvSpPr>
        <p:spPr>
          <a:xfrm>
            <a:off x="5368890" y="4451846"/>
            <a:ext cx="602580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spcAft>
                <a:spcPts val="350"/>
              </a:spcAft>
              <a:buNone/>
            </a:pPr>
            <a:r>
              <a:rPr lang="zh-CN" alt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长方形平均分成3份，涂1份</a:t>
            </a:r>
            <a:endParaRPr lang="zh-CN" sz="9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950" b="1" dirty="0">
                <a:solidFill>
                  <a:srgbClr val="438951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答：1/3</a:t>
            </a:r>
            <a:endParaRPr lang="zh-CN" sz="9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3360" y="5039221"/>
            <a:ext cx="6296860" cy="123874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308073" y="5131296"/>
            <a:ext cx="147336" cy="1842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4</a:t>
            </a:r>
            <a:endParaRPr lang="en-US" sz="1150" dirty="0"/>
          </a:p>
        </p:txBody>
      </p:sp>
      <p:sp>
        <p:nvSpPr>
          <p:cNvPr id="18" name="Text 11"/>
          <p:cNvSpPr/>
          <p:nvPr/>
        </p:nvSpPr>
        <p:spPr>
          <a:xfrm>
            <a:off x="5368890" y="5530552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图4</a:t>
            </a:r>
            <a:endParaRPr lang="zh-CN" sz="1200" dirty="0"/>
          </a:p>
        </p:txBody>
      </p:sp>
      <p:sp>
        <p:nvSpPr>
          <p:cNvPr id="19" name="Text 12"/>
          <p:cNvSpPr/>
          <p:nvPr/>
        </p:nvSpPr>
        <p:spPr>
          <a:xfrm>
            <a:off x="5368890" y="5770364"/>
            <a:ext cx="6025801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spcAft>
                <a:spcPts val="350"/>
              </a:spcAft>
              <a:buNone/>
            </a:pPr>
            <a:r>
              <a:rPr lang="zh-CN" alt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圆形平均分成2份，涂1份</a:t>
            </a:r>
            <a:endParaRPr lang="zh-CN" sz="95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950" b="1" dirty="0">
                <a:solidFill>
                  <a:srgbClr val="438951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答：1/2</a:t>
            </a:r>
            <a:endParaRPr lang="zh-CN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5877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课堂练习（二）：判断 &amp; 比大小</a:t>
            </a:r>
            <a:endParaRPr lang="zh-CN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1001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判断题</a:t>
            </a:r>
            <a:endParaRPr lang="zh-CN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982416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下列图形中涂色部分能用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1/3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表示吗？为什么？</a:t>
            </a:r>
            <a:endParaRPr lang="zh-CN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3497461"/>
            <a:ext cx="2507394" cy="1467148"/>
          </a:xfrm>
          <a:prstGeom prst="roundRect">
            <a:avLst>
              <a:gd name="adj" fmla="val 11595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850482" y="3686473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能</a:t>
            </a:r>
            <a:endParaRPr lang="zh-CN" sz="1850" dirty="0"/>
          </a:p>
        </p:txBody>
      </p:sp>
      <p:sp>
        <p:nvSpPr>
          <p:cNvPr id="7" name="Text 5"/>
          <p:cNvSpPr/>
          <p:nvPr/>
        </p:nvSpPr>
        <p:spPr>
          <a:xfrm>
            <a:off x="850482" y="4170759"/>
            <a:ext cx="21293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平均分成3份，涂了1份。</a:t>
            </a:r>
            <a:endParaRPr lang="zh-CN" sz="1450" dirty="0"/>
          </a:p>
        </p:txBody>
      </p:sp>
      <p:sp>
        <p:nvSpPr>
          <p:cNvPr id="8" name="Shape 6"/>
          <p:cNvSpPr/>
          <p:nvPr/>
        </p:nvSpPr>
        <p:spPr>
          <a:xfrm>
            <a:off x="3357875" y="3497461"/>
            <a:ext cx="2507394" cy="1467148"/>
          </a:xfrm>
          <a:prstGeom prst="roundRect">
            <a:avLst>
              <a:gd name="adj" fmla="val 11595"/>
            </a:avLst>
          </a:prstGeom>
          <a:solidFill>
            <a:srgbClr val="E8F3E8"/>
          </a:solidFill>
          <a:ln/>
        </p:spPr>
      </p:sp>
      <p:sp>
        <p:nvSpPr>
          <p:cNvPr id="9" name="Text 7"/>
          <p:cNvSpPr/>
          <p:nvPr/>
        </p:nvSpPr>
        <p:spPr>
          <a:xfrm>
            <a:off x="3546882" y="3686473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不能</a:t>
            </a:r>
            <a:endParaRPr lang="zh-CN" sz="1850" dirty="0"/>
          </a:p>
        </p:txBody>
      </p:sp>
      <p:sp>
        <p:nvSpPr>
          <p:cNvPr id="10" name="Text 8"/>
          <p:cNvSpPr/>
          <p:nvPr/>
        </p:nvSpPr>
        <p:spPr>
          <a:xfrm>
            <a:off x="3546882" y="4170759"/>
            <a:ext cx="212938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没有平均分，每份大小不同。</a:t>
            </a:r>
            <a:endParaRPr lang="zh-CN" sz="1450" dirty="0"/>
          </a:p>
        </p:txBody>
      </p:sp>
      <p:sp>
        <p:nvSpPr>
          <p:cNvPr id="11" name="Text 9"/>
          <p:cNvSpPr/>
          <p:nvPr/>
        </p:nvSpPr>
        <p:spPr>
          <a:xfrm>
            <a:off x="6332776" y="251001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比一比</a:t>
            </a:r>
            <a:endParaRPr lang="zh-CN" sz="1850" dirty="0"/>
          </a:p>
        </p:txBody>
      </p:sp>
      <p:sp>
        <p:nvSpPr>
          <p:cNvPr id="12" name="Text 10"/>
          <p:cNvSpPr/>
          <p:nvPr/>
        </p:nvSpPr>
        <p:spPr>
          <a:xfrm>
            <a:off x="6332776" y="2982416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在 ○ 里填 "&gt;" 或 "&lt;"：</a:t>
            </a:r>
            <a:endParaRPr lang="zh-CN" sz="1450" dirty="0"/>
          </a:p>
        </p:txBody>
      </p:sp>
      <p:sp>
        <p:nvSpPr>
          <p:cNvPr id="13" name="Text 11"/>
          <p:cNvSpPr/>
          <p:nvPr/>
        </p:nvSpPr>
        <p:spPr>
          <a:xfrm>
            <a:off x="6332776" y="3505006"/>
            <a:ext cx="5203794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51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1/5 ○ 1/6</a:t>
            </a:r>
            <a:endParaRPr lang="en-US" sz="5100" dirty="0"/>
          </a:p>
        </p:txBody>
      </p:sp>
      <p:sp>
        <p:nvSpPr>
          <p:cNvPr id="14" name="Text 12"/>
          <p:cNvSpPr/>
          <p:nvPr/>
        </p:nvSpPr>
        <p:spPr>
          <a:xfrm>
            <a:off x="6332776" y="4478040"/>
            <a:ext cx="5203794" cy="774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zh-CN" altLang="en-US" sz="1450" b="1" dirty="0">
                <a:solidFill>
                  <a:srgbClr val="438951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答：1/5 &gt; 1/6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分母越大，分数越小，所以 1/5 大于 1/6。</a:t>
            </a:r>
            <a:endParaRPr lang="zh-C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7027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课堂小结</a:t>
            </a:r>
            <a:endParaRPr lang="zh-C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138785"/>
            <a:ext cx="189007" cy="18901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3411041"/>
            <a:ext cx="3496877" cy="2540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5" name="Text 2"/>
          <p:cNvSpPr/>
          <p:nvPr/>
        </p:nvSpPr>
        <p:spPr>
          <a:xfrm>
            <a:off x="661475" y="3556298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平均分</a:t>
            </a:r>
            <a:endParaRPr lang="zh-CN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3964980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把一个物体分成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同样大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的几份，叫平均分。</a:t>
            </a:r>
            <a:endParaRPr lang="zh-C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3138785"/>
            <a:ext cx="189007" cy="1890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347359" y="3411041"/>
            <a:ext cx="3496877" cy="2540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9" name="Text 5"/>
          <p:cNvSpPr/>
          <p:nvPr/>
        </p:nvSpPr>
        <p:spPr>
          <a:xfrm>
            <a:off x="4347359" y="3556298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几分之一</a:t>
            </a:r>
            <a:endParaRPr lang="zh-CN" sz="1850" dirty="0"/>
          </a:p>
        </p:txBody>
      </p:sp>
      <p:sp>
        <p:nvSpPr>
          <p:cNvPr id="10" name="Text 6"/>
          <p:cNvSpPr/>
          <p:nvPr/>
        </p:nvSpPr>
        <p:spPr>
          <a:xfrm>
            <a:off x="4347359" y="3964980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平均分成几份，取其中1份，就是这个物体的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几分之一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。</a:t>
            </a:r>
            <a:endParaRPr lang="zh-C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3138785"/>
            <a:ext cx="189007" cy="189012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033244" y="3411041"/>
            <a:ext cx="3496877" cy="2540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13" name="Text 8"/>
          <p:cNvSpPr/>
          <p:nvPr/>
        </p:nvSpPr>
        <p:spPr>
          <a:xfrm>
            <a:off x="8033244" y="3556298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比较大小</a:t>
            </a:r>
            <a:endParaRPr lang="zh-CN" sz="1850" dirty="0"/>
          </a:p>
        </p:txBody>
      </p:sp>
      <p:sp>
        <p:nvSpPr>
          <p:cNvPr id="14" name="Text 9"/>
          <p:cNvSpPr/>
          <p:nvPr/>
        </p:nvSpPr>
        <p:spPr>
          <a:xfrm>
            <a:off x="8033244" y="3964980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分母越大，分数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越小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；分母越小，分数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越大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。</a:t>
            </a:r>
            <a:endParaRPr lang="zh-CN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4332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课后作业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944936" y="1906290"/>
            <a:ext cx="662298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找一找生活中的分数，拍照或画下来，下节课分享！</a:t>
            </a:r>
            <a:endParaRPr lang="zh-CN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1693664"/>
            <a:ext cx="25399" cy="727670"/>
          </a:xfrm>
          <a:prstGeom prst="roundRect">
            <a:avLst>
              <a:gd name="adj" fmla="val 50001"/>
            </a:avLst>
          </a:prstGeom>
          <a:solidFill>
            <a:srgbClr val="438951"/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633960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提示：哪些地方藏着分数？</a:t>
            </a:r>
            <a:endParaRPr lang="zh-C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149005"/>
            <a:ext cx="472468" cy="472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70177" y="3149005"/>
            <a:ext cx="55881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食物</a:t>
            </a:r>
            <a:endParaRPr lang="zh-CN" sz="1850" dirty="0"/>
          </a:p>
        </p:txBody>
      </p:sp>
      <p:sp>
        <p:nvSpPr>
          <p:cNvPr id="9" name="Text 5"/>
          <p:cNvSpPr/>
          <p:nvPr/>
        </p:nvSpPr>
        <p:spPr>
          <a:xfrm>
            <a:off x="1370177" y="3557687"/>
            <a:ext cx="55881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披萨、蛋糕、西瓜……切开后每份是几分之一？</a:t>
            </a:r>
            <a:endParaRPr lang="zh-C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38129"/>
            <a:ext cx="472468" cy="472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70177" y="4238129"/>
            <a:ext cx="55881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时间</a:t>
            </a:r>
            <a:endParaRPr lang="zh-CN" sz="1850" dirty="0"/>
          </a:p>
        </p:txBody>
      </p:sp>
      <p:sp>
        <p:nvSpPr>
          <p:cNvPr id="12" name="Text 7"/>
          <p:cNvSpPr/>
          <p:nvPr/>
        </p:nvSpPr>
        <p:spPr>
          <a:xfrm>
            <a:off x="1370177" y="4646811"/>
            <a:ext cx="55881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半小时是一小时的 1/2，一刻钟是 1/4……</a:t>
            </a:r>
            <a:endParaRPr lang="zh-CN" sz="14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5327253"/>
            <a:ext cx="472468" cy="472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70177" y="5327253"/>
            <a:ext cx="55881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图案</a:t>
            </a:r>
            <a:endParaRPr lang="zh-CN" sz="1850" dirty="0"/>
          </a:p>
        </p:txBody>
      </p:sp>
      <p:sp>
        <p:nvSpPr>
          <p:cNvPr id="15" name="Text 9"/>
          <p:cNvSpPr/>
          <p:nvPr/>
        </p:nvSpPr>
        <p:spPr>
          <a:xfrm>
            <a:off x="1370177" y="5735935"/>
            <a:ext cx="558815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国旗、窗格、地砖……找找平均分的图案。</a:t>
            </a:r>
            <a:endParaRPr lang="zh-CN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412979"/>
            <a:ext cx="6296860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51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今天学得棒极了！</a:t>
            </a:r>
            <a:endParaRPr lang="zh-CN" sz="5100" dirty="0"/>
          </a:p>
        </p:txBody>
      </p:sp>
      <p:sp>
        <p:nvSpPr>
          <p:cNvPr id="4" name="Text 1"/>
          <p:cNvSpPr/>
          <p:nvPr/>
        </p:nvSpPr>
        <p:spPr>
          <a:xfrm>
            <a:off x="4928568" y="248046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记住：</a:t>
            </a:r>
            <a:pPr algn="ctr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平均分</a:t>
            </a:r>
            <a:pPr algn="ctr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是分数的灵魂，分母越大，分数越小。</a:t>
            </a:r>
            <a:endParaRPr lang="zh-CN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2995513"/>
            <a:ext cx="6296860" cy="2480667"/>
          </a:xfrm>
          <a:prstGeom prst="roundRect">
            <a:avLst>
              <a:gd name="adj" fmla="val 6858"/>
            </a:avLst>
          </a:prstGeom>
          <a:solidFill>
            <a:srgbClr val="E8F3E8"/>
          </a:solidFill>
          <a:ln/>
        </p:spPr>
      </p:sp>
      <p:sp>
        <p:nvSpPr>
          <p:cNvPr id="6" name="Shape 3"/>
          <p:cNvSpPr/>
          <p:nvPr/>
        </p:nvSpPr>
        <p:spPr>
          <a:xfrm>
            <a:off x="5233360" y="2995513"/>
            <a:ext cx="3148430" cy="1391543"/>
          </a:xfrm>
          <a:custGeom>
            <a:avLst/>
            <a:gdLst/>
            <a:ahLst/>
            <a:cxnLst/>
            <a:rect l="l" t="t" r="r" b="b"/>
            <a:pathLst>
              <a:path w="3148430" h="1391543">
                <a:moveTo>
                  <a:pt x="141764" y="0"/>
                </a:moveTo>
                <a:lnTo>
                  <a:pt x="3148430" y="0"/>
                </a:lnTo>
                <a:lnTo>
                  <a:pt x="3148430" y="1391543"/>
                </a:lnTo>
                <a:lnTo>
                  <a:pt x="0" y="1391543"/>
                </a:lnTo>
                <a:lnTo>
                  <a:pt x="0" y="141768"/>
                </a:lnTo>
                <a:arcTo hR="141768" wR="141764" stAng="10800000" swAng="5400000"/>
                <a:close/>
              </a:path>
            </a:pathLst>
          </a:cu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5422367" y="3184525"/>
            <a:ext cx="277041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认识了</a:t>
            </a:r>
            <a:endParaRPr lang="zh-CN" sz="1850" dirty="0"/>
          </a:p>
        </p:txBody>
      </p:sp>
      <p:sp>
        <p:nvSpPr>
          <p:cNvPr id="8" name="Text 5"/>
          <p:cNvSpPr/>
          <p:nvPr/>
        </p:nvSpPr>
        <p:spPr>
          <a:xfrm>
            <a:off x="5422367" y="3593207"/>
            <a:ext cx="277041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1/2、1/3、1/4、1/8……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381790" y="2995513"/>
            <a:ext cx="3148430" cy="1391543"/>
          </a:xfrm>
          <a:custGeom>
            <a:avLst/>
            <a:gdLst/>
            <a:ahLst/>
            <a:cxnLst/>
            <a:rect l="l" t="t" r="r" b="b"/>
            <a:pathLst>
              <a:path w="3148430" h="1391543">
                <a:moveTo>
                  <a:pt x="0" y="0"/>
                </a:moveTo>
                <a:lnTo>
                  <a:pt x="3006666" y="0"/>
                </a:lnTo>
                <a:arcTo hR="141768" wR="141764" stAng="16200000" swAng="5400000"/>
                <a:lnTo>
                  <a:pt x="3148430" y="1391543"/>
                </a:lnTo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E8F3E8"/>
          </a:solidFill>
          <a:ln/>
        </p:spPr>
      </p:sp>
      <p:sp>
        <p:nvSpPr>
          <p:cNvPr id="10" name="Shape 7"/>
          <p:cNvSpPr/>
          <p:nvPr/>
        </p:nvSpPr>
        <p:spPr>
          <a:xfrm>
            <a:off x="8381790" y="2995513"/>
            <a:ext cx="25399" cy="1391543"/>
          </a:xfrm>
          <a:prstGeom prst="roundRect">
            <a:avLst>
              <a:gd name="adj" fmla="val 50001"/>
            </a:avLst>
          </a:prstGeom>
          <a:solidFill>
            <a:srgbClr val="CED9CE"/>
          </a:solidFill>
          <a:ln/>
        </p:spPr>
      </p:sp>
      <p:sp>
        <p:nvSpPr>
          <p:cNvPr id="11" name="Text 8"/>
          <p:cNvSpPr/>
          <p:nvPr/>
        </p:nvSpPr>
        <p:spPr>
          <a:xfrm>
            <a:off x="8570797" y="3184525"/>
            <a:ext cx="277041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学会了</a:t>
            </a:r>
            <a:endParaRPr lang="zh-CN" sz="1850" dirty="0"/>
          </a:p>
        </p:txBody>
      </p:sp>
      <p:sp>
        <p:nvSpPr>
          <p:cNvPr id="12" name="Text 9"/>
          <p:cNvSpPr/>
          <p:nvPr/>
        </p:nvSpPr>
        <p:spPr>
          <a:xfrm>
            <a:off x="8570797" y="3593207"/>
            <a:ext cx="277041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读、写分数，认识分子、分母、分数线</a:t>
            </a:r>
            <a:endParaRPr lang="zh-CN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4387056"/>
            <a:ext cx="6296860" cy="1089124"/>
          </a:xfrm>
          <a:custGeom>
            <a:avLst/>
            <a:gdLst/>
            <a:ahLst/>
            <a:cxnLst/>
            <a:rect l="l" t="t" r="r" b="b"/>
            <a:pathLst>
              <a:path w="6296860" h="1089124">
                <a:moveTo>
                  <a:pt x="0" y="0"/>
                </a:moveTo>
                <a:lnTo>
                  <a:pt x="6296860" y="0"/>
                </a:lnTo>
                <a:lnTo>
                  <a:pt x="6296860" y="947357"/>
                </a:lnTo>
                <a:arcTo hR="141768" wR="141764" stAng="0" swAng="5400000"/>
                <a:lnTo>
                  <a:pt x="141764" y="1089124"/>
                </a:lnTo>
                <a:arcTo hR="141768" wR="141764" stAng="5400000" swAng="5400000"/>
                <a:lnTo>
                  <a:pt x="0" y="0"/>
                </a:lnTo>
                <a:close/>
              </a:path>
            </a:pathLst>
          </a:custGeom>
          <a:solidFill>
            <a:srgbClr val="E8F3E8"/>
          </a:solidFill>
          <a:ln/>
        </p:spPr>
      </p:sp>
      <p:sp>
        <p:nvSpPr>
          <p:cNvPr id="14" name="Shape 11"/>
          <p:cNvSpPr/>
          <p:nvPr/>
        </p:nvSpPr>
        <p:spPr>
          <a:xfrm>
            <a:off x="5233360" y="4387056"/>
            <a:ext cx="6296860" cy="25400"/>
          </a:xfrm>
          <a:prstGeom prst="roundRect">
            <a:avLst>
              <a:gd name="adj" fmla="val 49999"/>
            </a:avLst>
          </a:prstGeom>
          <a:solidFill>
            <a:srgbClr val="CED9CE"/>
          </a:solidFill>
          <a:ln/>
        </p:spPr>
      </p:sp>
      <p:sp>
        <p:nvSpPr>
          <p:cNvPr id="15" name="Text 12"/>
          <p:cNvSpPr/>
          <p:nvPr/>
        </p:nvSpPr>
        <p:spPr>
          <a:xfrm>
            <a:off x="5422367" y="4576068"/>
            <a:ext cx="59188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掌握了</a:t>
            </a:r>
            <a:endParaRPr lang="zh-CN" sz="1850" dirty="0"/>
          </a:p>
        </p:txBody>
      </p:sp>
      <p:sp>
        <p:nvSpPr>
          <p:cNvPr id="16" name="Text 13"/>
          <p:cNvSpPr/>
          <p:nvPr/>
        </p:nvSpPr>
        <p:spPr>
          <a:xfrm>
            <a:off x="5422367" y="4984750"/>
            <a:ext cx="59188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几分之一大小的比较方法</a:t>
            </a:r>
            <a:endParaRPr lang="zh-CN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2026-10-12T04:29:32Z</dcterms:created>
  <dcterms:modified xsi:type="dcterms:W3CDTF">2026-10-12T04:29:32Z</dcterms:modified>
</cp:coreProperties>
</file>