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true" autoCompressPictures="0" embedTrueTypeFonts="true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1695" cy="6858000"/>
  <p:notesSz cx="6858000" cy="12191695"/>
  <p:embeddedFontLst>
    <p:embeddedFont>
      <p:font typeface="Roboto"/>
      <p:regular r:id="rId201314"/>
    </p:embeddedFont>
    <p:embeddedFont>
      <p:font typeface="Roboto Bold"/>
      <p:regular r:id="rId201315"/>
    </p:embeddedFont>
    <p:embeddedFont>
      <p:font typeface="Roboto Mono Medium"/>
      <p:regular r:id="rId20131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201314" Target="fonts/201314.fntdata" Type="http://schemas.openxmlformats.org/officeDocument/2006/relationships/font"/><Relationship Id="rId201315" Target="fonts/201315.fntdata" Type="http://schemas.openxmlformats.org/officeDocument/2006/relationships/font"/><Relationship Id="rId201316" Target="fonts/201316.fntdata" Type="http://schemas.openxmlformats.org/officeDocument/2006/relationships/font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svg"/><Relationship Id="rId3" Type="http://schemas.openxmlformats.org/officeDocument/2006/relationships/image" Target="../media/image-2-1.png"/><Relationship Id="rId4" Type="http://schemas.openxmlformats.org/officeDocument/2006/relationships/image" Target="../media/image-2-2.svg"/><Relationship Id="rId5" Type="http://schemas.openxmlformats.org/officeDocument/2006/relationships/image" Target="../media/image-2-1.png"/><Relationship Id="rId6" Type="http://schemas.openxmlformats.org/officeDocument/2006/relationships/image" Target="../media/image-2-2.svg"/><Relationship Id="rId7" Type="http://schemas.openxmlformats.org/officeDocument/2006/relationships/image" Target="../media/image-2-1.png"/><Relationship Id="rId8" Type="http://schemas.openxmlformats.org/officeDocument/2006/relationships/image" Target="../media/image-2-2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svg"/><Relationship Id="rId4" Type="http://schemas.openxmlformats.org/officeDocument/2006/relationships/image" Target="../media/image-8-2.png"/><Relationship Id="rId5" Type="http://schemas.openxmlformats.org/officeDocument/2006/relationships/image" Target="../media/image-8-3.sv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svg"/><Relationship Id="rId4" Type="http://schemas.openxmlformats.org/officeDocument/2006/relationships/image" Target="../media/image-9-2.png"/><Relationship Id="rId5" Type="http://schemas.openxmlformats.org/officeDocument/2006/relationships/image" Target="../media/image-9-3.svg"/><Relationship Id="rId6" Type="http://schemas.openxmlformats.org/officeDocument/2006/relationships/image" Target="../media/image-9-2.png"/><Relationship Id="rId7" Type="http://schemas.openxmlformats.org/officeDocument/2006/relationships/image" Target="../media/image-9-3.sv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svg"/><Relationship Id="rId4" Type="http://schemas.openxmlformats.org/officeDocument/2006/relationships/image" Target="../media/image-10-2.png"/><Relationship Id="rId5" Type="http://schemas.openxmlformats.org/officeDocument/2006/relationships/image" Target="../media/image-10-3.svg"/><Relationship Id="rId6" Type="http://schemas.openxmlformats.org/officeDocument/2006/relationships/image" Target="../media/image-10-2.png"/><Relationship Id="rId7" Type="http://schemas.openxmlformats.org/officeDocument/2006/relationships/image" Target="../media/image-10-3.sv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121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2699408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3700" spc="-112" kern="100" dirty="0">
                <a:solidFill>
                  <a:srgbClr val="FFFFFF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Python 编程入门</a:t>
            </a:r>
            <a:endParaRPr lang="zh-CN" sz="3700" dirty="0"/>
          </a:p>
        </p:txBody>
      </p:sp>
      <p:sp>
        <p:nvSpPr>
          <p:cNvPr id="4" name="Text 1"/>
          <p:cNvSpPr/>
          <p:nvPr/>
        </p:nvSpPr>
        <p:spPr>
          <a:xfrm>
            <a:off x="5233360" y="3347424"/>
            <a:ext cx="6296860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1850" spc="-56" kern="100" dirty="0">
                <a:solidFill>
                  <a:srgbClr val="FFFFFF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第 1 课：从 Hello World 到第一个小游戏</a:t>
            </a:r>
            <a:endParaRPr lang="zh-CN" sz="1850" dirty="0"/>
          </a:p>
        </p:txBody>
      </p:sp>
      <p:sp>
        <p:nvSpPr>
          <p:cNvPr id="5" name="Shape 2"/>
          <p:cNvSpPr/>
          <p:nvPr/>
        </p:nvSpPr>
        <p:spPr>
          <a:xfrm>
            <a:off x="5233360" y="3907929"/>
            <a:ext cx="1380098" cy="287139"/>
          </a:xfrm>
          <a:prstGeom prst="roundRect">
            <a:avLst>
              <a:gd name="adj" fmla="val 7899"/>
            </a:avLst>
          </a:prstGeom>
          <a:solidFill>
            <a:srgbClr val="3D4D00"/>
          </a:solidFill>
          <a:ln/>
        </p:spPr>
      </p:sp>
      <p:sp>
        <p:nvSpPr>
          <p:cNvPr id="6" name="Text 3"/>
          <p:cNvSpPr/>
          <p:nvPr/>
        </p:nvSpPr>
        <p:spPr>
          <a:xfrm>
            <a:off x="5346765" y="3967317"/>
            <a:ext cx="1762875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zh-CN" altLang="en-US" sz="1150" spc="-15" kern="1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计算机 · 初级编程</a:t>
            </a:r>
            <a:endParaRPr lang="zh-CN" sz="11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2121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179674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3700" spc="-112" kern="100" dirty="0">
                <a:solidFill>
                  <a:srgbClr val="FFFFFF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学习目标</a:t>
            </a:r>
            <a:endParaRPr lang="zh-CN" sz="37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1475" y="2111871"/>
            <a:ext cx="5339820" cy="170695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189605" y="2243534"/>
            <a:ext cx="283461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spc="-67" kern="100" dirty="0">
                <a:solidFill>
                  <a:srgbClr val="E5E0DF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875881" y="2893318"/>
            <a:ext cx="491100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1850" spc="-56" kern="100" dirty="0">
                <a:solidFill>
                  <a:srgbClr val="E5E0DF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了解 Python</a:t>
            </a:r>
            <a:endParaRPr lang="zh-CN" sz="1850" dirty="0"/>
          </a:p>
        </p:txBody>
      </p:sp>
      <p:sp>
        <p:nvSpPr>
          <p:cNvPr id="6" name="Text 3"/>
          <p:cNvSpPr/>
          <p:nvPr/>
        </p:nvSpPr>
        <p:spPr>
          <a:xfrm>
            <a:off x="875881" y="3302000"/>
            <a:ext cx="4911007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zh-CN" altLang="en-US" sz="1450" spc="-15" kern="1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数据分析、AI、自动化、Web——Python 能做什么？</a:t>
            </a:r>
            <a:endParaRPr lang="zh-CN" sz="145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90301" y="2111871"/>
            <a:ext cx="5339919" cy="1706959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8718530" y="2243534"/>
            <a:ext cx="283461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spc="-67" kern="100" dirty="0">
                <a:solidFill>
                  <a:srgbClr val="E5E0DF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2</a:t>
            </a:r>
            <a:endParaRPr lang="en-US" sz="2200" dirty="0"/>
          </a:p>
        </p:txBody>
      </p:sp>
      <p:sp>
        <p:nvSpPr>
          <p:cNvPr id="9" name="Text 5"/>
          <p:cNvSpPr/>
          <p:nvPr/>
        </p:nvSpPr>
        <p:spPr>
          <a:xfrm>
            <a:off x="6404708" y="2893318"/>
            <a:ext cx="491110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1850" spc="-56" kern="100" dirty="0">
                <a:solidFill>
                  <a:srgbClr val="E5E0DF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搭建环境</a:t>
            </a:r>
            <a:endParaRPr lang="zh-CN" sz="1850" dirty="0"/>
          </a:p>
        </p:txBody>
      </p:sp>
      <p:sp>
        <p:nvSpPr>
          <p:cNvPr id="10" name="Text 6"/>
          <p:cNvSpPr/>
          <p:nvPr/>
        </p:nvSpPr>
        <p:spPr>
          <a:xfrm>
            <a:off x="6404708" y="3302000"/>
            <a:ext cx="4911106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zh-CN" altLang="en-US" sz="1450" spc="-15" kern="1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安装 Python 与 VS Code，运行第一行代码。</a:t>
            </a:r>
            <a:endParaRPr lang="zh-CN" sz="1450" dirty="0"/>
          </a:p>
        </p:txBody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1475" y="4007842"/>
            <a:ext cx="5339820" cy="1706959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3189605" y="4139505"/>
            <a:ext cx="283461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spc="-67" kern="100" dirty="0">
                <a:solidFill>
                  <a:srgbClr val="E5E0DF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3</a:t>
            </a:r>
            <a:endParaRPr lang="en-US" sz="2200" dirty="0"/>
          </a:p>
        </p:txBody>
      </p:sp>
      <p:sp>
        <p:nvSpPr>
          <p:cNvPr id="13" name="Text 8"/>
          <p:cNvSpPr/>
          <p:nvPr/>
        </p:nvSpPr>
        <p:spPr>
          <a:xfrm>
            <a:off x="875881" y="4789289"/>
            <a:ext cx="491100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1850" spc="-56" kern="100" dirty="0">
                <a:solidFill>
                  <a:srgbClr val="E5E0DF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掌握基础</a:t>
            </a:r>
            <a:endParaRPr lang="zh-CN" sz="1850" dirty="0"/>
          </a:p>
        </p:txBody>
      </p:sp>
      <p:sp>
        <p:nvSpPr>
          <p:cNvPr id="14" name="Text 9"/>
          <p:cNvSpPr/>
          <p:nvPr/>
        </p:nvSpPr>
        <p:spPr>
          <a:xfrm>
            <a:off x="875881" y="5197971"/>
            <a:ext cx="4911007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zh-CN" altLang="en-US" sz="1450" spc="-15" kern="1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变量、数据类型、input() 与 if 判断。</a:t>
            </a:r>
            <a:endParaRPr lang="zh-CN" sz="1450" dirty="0"/>
          </a:p>
        </p:txBody>
      </p:sp>
      <p:pic>
        <p:nvPicPr>
          <p:cNvPr id="15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190301" y="4007842"/>
            <a:ext cx="5339919" cy="1706959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8718530" y="4139505"/>
            <a:ext cx="283461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spc="-67" kern="100" dirty="0">
                <a:solidFill>
                  <a:srgbClr val="E5E0DF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4</a:t>
            </a:r>
            <a:endParaRPr lang="en-US" sz="2200" dirty="0"/>
          </a:p>
        </p:txBody>
      </p:sp>
      <p:sp>
        <p:nvSpPr>
          <p:cNvPr id="17" name="Text 11"/>
          <p:cNvSpPr/>
          <p:nvPr/>
        </p:nvSpPr>
        <p:spPr>
          <a:xfrm>
            <a:off x="6404708" y="4789289"/>
            <a:ext cx="491110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1850" spc="-56" kern="100" dirty="0">
                <a:solidFill>
                  <a:srgbClr val="E5E0DF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完成实战</a:t>
            </a:r>
            <a:endParaRPr lang="zh-CN" sz="1850" dirty="0"/>
          </a:p>
        </p:txBody>
      </p:sp>
      <p:sp>
        <p:nvSpPr>
          <p:cNvPr id="18" name="Text 12"/>
          <p:cNvSpPr/>
          <p:nvPr/>
        </p:nvSpPr>
        <p:spPr>
          <a:xfrm>
            <a:off x="6404708" y="5197971"/>
            <a:ext cx="4911106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zh-CN" altLang="en-US" sz="1450" spc="-15" kern="1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独立完成"猜数字"小游戏。</a:t>
            </a:r>
            <a:endParaRPr lang="zh-CN" sz="14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2121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954771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3700" spc="-112" kern="100" dirty="0">
                <a:solidFill>
                  <a:srgbClr val="FFFFFF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教学重难点</a:t>
            </a:r>
            <a:endParaRPr lang="zh-CN" sz="3700" dirty="0"/>
          </a:p>
        </p:txBody>
      </p:sp>
      <p:sp>
        <p:nvSpPr>
          <p:cNvPr id="3" name="Shape 1"/>
          <p:cNvSpPr/>
          <p:nvPr/>
        </p:nvSpPr>
        <p:spPr>
          <a:xfrm>
            <a:off x="525350" y="2792413"/>
            <a:ext cx="5476043" cy="2147292"/>
          </a:xfrm>
          <a:prstGeom prst="roundRect">
            <a:avLst>
              <a:gd name="adj" fmla="val 1320"/>
            </a:avLst>
          </a:prstGeom>
          <a:solidFill>
            <a:srgbClr val="DCFF50"/>
          </a:solidFill>
          <a:ln/>
        </p:spPr>
      </p:sp>
      <p:sp>
        <p:nvSpPr>
          <p:cNvPr id="4" name="Text 2"/>
          <p:cNvSpPr/>
          <p:nvPr/>
        </p:nvSpPr>
        <p:spPr>
          <a:xfrm>
            <a:off x="714357" y="2999662"/>
            <a:ext cx="509802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1850" spc="-56" kern="100" dirty="0">
                <a:solidFill>
                  <a:srgbClr val="000000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重点</a:t>
            </a:r>
            <a:endParaRPr lang="zh-CN" sz="1850" dirty="0"/>
          </a:p>
        </p:txBody>
      </p:sp>
      <p:sp>
        <p:nvSpPr>
          <p:cNvPr id="5" name="Text 3"/>
          <p:cNvSpPr/>
          <p:nvPr/>
        </p:nvSpPr>
        <p:spPr>
          <a:xfrm>
            <a:off x="714357" y="3465711"/>
            <a:ext cx="5098029" cy="14079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zh-CN" altLang="en-US" sz="1450" spc="-15" kern="1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变量的定义与数据类型转换</a:t>
            </a:r>
            <a:endParaRPr lang="zh-CN" sz="1450" dirty="0"/>
          </a:p>
          <a:p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zh-CN" altLang="en-US" sz="1450" spc="-15" kern="1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input() 获取用户输入</a:t>
            </a:r>
            <a:endParaRPr lang="zh-CN" sz="1450" dirty="0"/>
          </a:p>
          <a:p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zh-CN" altLang="en-US" sz="1450" spc="-15" kern="1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if / elif / else 条件判断</a:t>
            </a:r>
            <a:endParaRPr lang="zh-CN" sz="1450" dirty="0"/>
          </a:p>
          <a:p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zh-CN" altLang="en-US" sz="1450" spc="-15" kern="1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while 循环与 break</a:t>
            </a:r>
            <a:endParaRPr lang="zh-CN" sz="1450" dirty="0"/>
          </a:p>
        </p:txBody>
      </p:sp>
      <p:sp>
        <p:nvSpPr>
          <p:cNvPr id="6" name="Text 4"/>
          <p:cNvSpPr/>
          <p:nvPr/>
        </p:nvSpPr>
        <p:spPr>
          <a:xfrm>
            <a:off x="6332776" y="2999662"/>
            <a:ext cx="520379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1850" spc="-56" kern="100" dirty="0">
                <a:solidFill>
                  <a:srgbClr val="FFFFFF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难点</a:t>
            </a:r>
            <a:endParaRPr lang="zh-CN" sz="1850" dirty="0"/>
          </a:p>
        </p:txBody>
      </p:sp>
      <p:sp>
        <p:nvSpPr>
          <p:cNvPr id="7" name="Text 5"/>
          <p:cNvSpPr/>
          <p:nvPr/>
        </p:nvSpPr>
        <p:spPr>
          <a:xfrm>
            <a:off x="6332776" y="3465711"/>
            <a:ext cx="5203794" cy="10457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zh-CN" altLang="en-US" sz="1450" spc="-15" kern="1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类型转换：</a:t>
            </a:r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zh-CN" altLang="en-US" sz="1450" spc="-15" kern="100" dirty="0">
                <a:solidFill>
                  <a:srgbClr val="E5E0DF"/>
                </a:solidFill>
                <a:highlight>
                  <a:srgbClr val="2E2E2E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int()</a:t>
            </a:r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zh-CN" altLang="en-US" sz="1450" spc="-15" kern="1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与 </a:t>
            </a:r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zh-CN" altLang="en-US" sz="1450" spc="-15" kern="100" dirty="0">
                <a:solidFill>
                  <a:srgbClr val="E5E0DF"/>
                </a:solidFill>
                <a:highlight>
                  <a:srgbClr val="2E2E2E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str()</a:t>
            </a:r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zh-CN" altLang="en-US" sz="1450" spc="-15" kern="1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的使用时机</a:t>
            </a:r>
            <a:endParaRPr lang="zh-CN" sz="1450" dirty="0"/>
          </a:p>
          <a:p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zh-CN" altLang="en-US" sz="1450" spc="-15" kern="1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循环逻辑：何时退出 while True</a:t>
            </a:r>
            <a:endParaRPr lang="zh-CN" sz="1450" dirty="0"/>
          </a:p>
          <a:p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zh-CN" altLang="en-US" sz="1450" spc="-15" kern="1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将所有知识点整合进一个完整游戏</a:t>
            </a:r>
            <a:endParaRPr lang="zh-CN" sz="14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2121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2252626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3700" spc="-112" kern="100" dirty="0">
                <a:solidFill>
                  <a:srgbClr val="FFFFFF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情境导入</a:t>
            </a:r>
            <a:endParaRPr lang="zh-CN" sz="3700" dirty="0"/>
          </a:p>
        </p:txBody>
      </p:sp>
      <p:sp>
        <p:nvSpPr>
          <p:cNvPr id="4" name="Text 1"/>
          <p:cNvSpPr/>
          <p:nvPr/>
        </p:nvSpPr>
        <p:spPr>
          <a:xfrm>
            <a:off x="5516821" y="3302893"/>
            <a:ext cx="662298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zh-CN" altLang="en-US" sz="1450" spc="-15" kern="10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🤔</a:t>
            </a:r>
            <a:pPr algn="l" indent="0" marL="0">
              <a:lnSpc>
                <a:spcPct val="133000"/>
              </a:lnSpc>
              <a:buNone/>
            </a:pPr>
            <a:r>
              <a:rPr lang="zh-CN" altLang="en-US" sz="1450" spc="-15" kern="1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如果让你猜一个 1～100 之间的数字，你会怎么猜才能最快猜中？</a:t>
            </a:r>
            <a:endParaRPr lang="zh-CN" sz="1450" dirty="0"/>
          </a:p>
        </p:txBody>
      </p:sp>
      <p:sp>
        <p:nvSpPr>
          <p:cNvPr id="5" name="Shape 2"/>
          <p:cNvSpPr/>
          <p:nvPr/>
        </p:nvSpPr>
        <p:spPr>
          <a:xfrm>
            <a:off x="5233360" y="3090267"/>
            <a:ext cx="25399" cy="727670"/>
          </a:xfrm>
          <a:prstGeom prst="roundRect">
            <a:avLst>
              <a:gd name="adj" fmla="val 50001"/>
            </a:avLst>
          </a:prstGeom>
          <a:solidFill>
            <a:srgbClr val="DCFF50"/>
          </a:solidFill>
          <a:ln/>
        </p:spPr>
      </p:sp>
      <p:sp>
        <p:nvSpPr>
          <p:cNvPr id="6" name="Text 3"/>
          <p:cNvSpPr/>
          <p:nvPr/>
        </p:nvSpPr>
        <p:spPr>
          <a:xfrm>
            <a:off x="5233360" y="4030563"/>
            <a:ext cx="6296860" cy="6111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zh-CN" altLang="en-US" sz="1450" spc="-15" kern="1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计算机也能"猜数字"——而且只需要几行代码。今天我们就用 Python 造出这个游戏，从第一行 </a:t>
            </a:r>
            <a:pPr algn="l" indent="0" marL="0">
              <a:lnSpc>
                <a:spcPct val="133000"/>
              </a:lnSpc>
              <a:buNone/>
            </a:pPr>
            <a:r>
              <a:rPr lang="zh-CN" altLang="en-US" sz="1450" spc="-15" kern="100" dirty="0">
                <a:solidFill>
                  <a:srgbClr val="E5E0DF"/>
                </a:solidFill>
                <a:highlight>
                  <a:srgbClr val="2E2E2E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print("Hello, World!")</a:t>
            </a:r>
            <a:pPr algn="l" indent="0" marL="0">
              <a:lnSpc>
                <a:spcPct val="133000"/>
              </a:lnSpc>
              <a:buNone/>
            </a:pPr>
            <a:r>
              <a:rPr lang="zh-CN" altLang="en-US" sz="1450" spc="-15" kern="1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开始！</a:t>
            </a:r>
            <a:endParaRPr lang="zh-CN" sz="14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2121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928055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3700" spc="-112" kern="100" dirty="0">
                <a:solidFill>
                  <a:srgbClr val="FFFFFF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新知讲授：变量与数据类型</a:t>
            </a:r>
            <a:endParaRPr lang="zh-CN" sz="3700" dirty="0"/>
          </a:p>
        </p:txBody>
      </p:sp>
      <p:sp>
        <p:nvSpPr>
          <p:cNvPr id="3" name="Text 1"/>
          <p:cNvSpPr/>
          <p:nvPr/>
        </p:nvSpPr>
        <p:spPr>
          <a:xfrm>
            <a:off x="661475" y="1972946"/>
            <a:ext cx="520379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1850" spc="-56" kern="100" dirty="0">
                <a:solidFill>
                  <a:srgbClr val="FFFFFF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变量定义</a:t>
            </a:r>
            <a:endParaRPr lang="zh-CN" sz="1850" dirty="0"/>
          </a:p>
        </p:txBody>
      </p:sp>
      <p:sp>
        <p:nvSpPr>
          <p:cNvPr id="4" name="Shape 2"/>
          <p:cNvSpPr/>
          <p:nvPr/>
        </p:nvSpPr>
        <p:spPr>
          <a:xfrm>
            <a:off x="661475" y="2462609"/>
            <a:ext cx="5203794" cy="1587698"/>
          </a:xfrm>
          <a:prstGeom prst="roundRect">
            <a:avLst>
              <a:gd name="adj" fmla="val 1786"/>
            </a:avLst>
          </a:prstGeom>
          <a:solidFill>
            <a:srgbClr val="2E2E2E"/>
          </a:solidFill>
          <a:ln/>
        </p:spPr>
      </p:sp>
      <p:sp>
        <p:nvSpPr>
          <p:cNvPr id="5" name="Text 3"/>
          <p:cNvSpPr/>
          <p:nvPr/>
        </p:nvSpPr>
        <p:spPr>
          <a:xfrm>
            <a:off x="888283" y="2651621"/>
            <a:ext cx="4750177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zh-CN" altLang="en-US" sz="1450" spc="-15" kern="100" dirty="0">
                <a:solidFill>
                  <a:srgbClr val="E6EDF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name = "小明"</a:t>
            </a:r>
            <a:endParaRPr lang="zh-CN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zh-CN" altLang="en-US" sz="1450" spc="-15" kern="100" dirty="0">
                <a:solidFill>
                  <a:srgbClr val="E6EDF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age = 18</a:t>
            </a:r>
            <a:endParaRPr lang="zh-CN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zh-CN" altLang="en-US" sz="1450" spc="-15" kern="100" dirty="0">
                <a:solidFill>
                  <a:srgbClr val="E6EDF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score = 99.5</a:t>
            </a:r>
            <a:endParaRPr lang="zh-CN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zh-CN" altLang="en-US" sz="1450" spc="-15" kern="100" dirty="0">
                <a:solidFill>
                  <a:srgbClr val="E6EDF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is_winner = True</a:t>
            </a:r>
            <a:endParaRPr lang="zh-CN" sz="1450" dirty="0"/>
          </a:p>
        </p:txBody>
      </p:sp>
      <p:sp>
        <p:nvSpPr>
          <p:cNvPr id="6" name="Text 4"/>
          <p:cNvSpPr/>
          <p:nvPr/>
        </p:nvSpPr>
        <p:spPr>
          <a:xfrm>
            <a:off x="661475" y="4281171"/>
            <a:ext cx="520379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1850" spc="-56" kern="100" dirty="0">
                <a:solidFill>
                  <a:srgbClr val="FFFFFF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类型转换</a:t>
            </a:r>
            <a:endParaRPr lang="zh-CN" sz="1850" dirty="0"/>
          </a:p>
        </p:txBody>
      </p:sp>
      <p:sp>
        <p:nvSpPr>
          <p:cNvPr id="7" name="Shape 5"/>
          <p:cNvSpPr/>
          <p:nvPr/>
        </p:nvSpPr>
        <p:spPr>
          <a:xfrm>
            <a:off x="661475" y="4770834"/>
            <a:ext cx="5203794" cy="982861"/>
          </a:xfrm>
          <a:prstGeom prst="roundRect">
            <a:avLst>
              <a:gd name="adj" fmla="val 2885"/>
            </a:avLst>
          </a:prstGeom>
          <a:solidFill>
            <a:srgbClr val="2E2E2E"/>
          </a:solidFill>
          <a:ln/>
        </p:spPr>
      </p:sp>
      <p:sp>
        <p:nvSpPr>
          <p:cNvPr id="8" name="Text 6"/>
          <p:cNvSpPr/>
          <p:nvPr/>
        </p:nvSpPr>
        <p:spPr>
          <a:xfrm>
            <a:off x="888283" y="4959846"/>
            <a:ext cx="4750177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spc="-15" kern="100" dirty="0">
                <a:solidFill>
                  <a:srgbClr val="FFA6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int("18")      # → 18</a:t>
            </a:r>
            <a:endParaRPr lang="en-US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450" spc="-15" kern="100" dirty="0">
                <a:solidFill>
                  <a:srgbClr val="FFA6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str(3.14)      # → "3.14"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6332776" y="1978323"/>
            <a:ext cx="2507394" cy="1164729"/>
          </a:xfrm>
          <a:prstGeom prst="roundRect">
            <a:avLst>
              <a:gd name="adj" fmla="val 2434"/>
            </a:avLst>
          </a:prstGeom>
          <a:solidFill>
            <a:srgbClr val="404040"/>
          </a:solidFill>
          <a:ln/>
        </p:spPr>
      </p:sp>
      <p:sp>
        <p:nvSpPr>
          <p:cNvPr id="10" name="Text 8"/>
          <p:cNvSpPr/>
          <p:nvPr/>
        </p:nvSpPr>
        <p:spPr>
          <a:xfrm>
            <a:off x="6521783" y="2167334"/>
            <a:ext cx="2129380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spc="-56" kern="100" dirty="0">
                <a:solidFill>
                  <a:srgbClr val="E5E0DF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int</a:t>
            </a:r>
            <a:endParaRPr lang="en-US" sz="1850" dirty="0"/>
          </a:p>
        </p:txBody>
      </p:sp>
      <p:sp>
        <p:nvSpPr>
          <p:cNvPr id="11" name="Text 9"/>
          <p:cNvSpPr/>
          <p:nvPr/>
        </p:nvSpPr>
        <p:spPr>
          <a:xfrm>
            <a:off x="6521783" y="2651621"/>
            <a:ext cx="212938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zh-CN" altLang="en-US" sz="1450" spc="-15" kern="1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整数：18、-5</a:t>
            </a:r>
            <a:endParaRPr lang="zh-CN" sz="1450" dirty="0"/>
          </a:p>
        </p:txBody>
      </p:sp>
      <p:sp>
        <p:nvSpPr>
          <p:cNvPr id="12" name="Shape 10"/>
          <p:cNvSpPr/>
          <p:nvPr/>
        </p:nvSpPr>
        <p:spPr>
          <a:xfrm>
            <a:off x="9029176" y="1978323"/>
            <a:ext cx="2507394" cy="1164729"/>
          </a:xfrm>
          <a:prstGeom prst="roundRect">
            <a:avLst>
              <a:gd name="adj" fmla="val 2434"/>
            </a:avLst>
          </a:prstGeom>
          <a:solidFill>
            <a:srgbClr val="404040"/>
          </a:solidFill>
          <a:ln/>
        </p:spPr>
      </p:sp>
      <p:sp>
        <p:nvSpPr>
          <p:cNvPr id="13" name="Text 11"/>
          <p:cNvSpPr/>
          <p:nvPr/>
        </p:nvSpPr>
        <p:spPr>
          <a:xfrm>
            <a:off x="9218183" y="2167334"/>
            <a:ext cx="2129380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spc="-56" kern="100" dirty="0">
                <a:solidFill>
                  <a:srgbClr val="E5E0DF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float</a:t>
            </a:r>
            <a:endParaRPr lang="en-US" sz="1850" dirty="0"/>
          </a:p>
        </p:txBody>
      </p:sp>
      <p:sp>
        <p:nvSpPr>
          <p:cNvPr id="14" name="Text 12"/>
          <p:cNvSpPr/>
          <p:nvPr/>
        </p:nvSpPr>
        <p:spPr>
          <a:xfrm>
            <a:off x="9218183" y="2651621"/>
            <a:ext cx="212938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zh-CN" altLang="en-US" sz="1450" spc="-15" kern="1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小数：3.14</a:t>
            </a:r>
            <a:endParaRPr lang="zh-CN" sz="1450" dirty="0"/>
          </a:p>
        </p:txBody>
      </p:sp>
      <p:sp>
        <p:nvSpPr>
          <p:cNvPr id="15" name="Shape 13"/>
          <p:cNvSpPr/>
          <p:nvPr/>
        </p:nvSpPr>
        <p:spPr>
          <a:xfrm>
            <a:off x="6332776" y="3332063"/>
            <a:ext cx="2507394" cy="1164729"/>
          </a:xfrm>
          <a:prstGeom prst="roundRect">
            <a:avLst>
              <a:gd name="adj" fmla="val 2434"/>
            </a:avLst>
          </a:prstGeom>
          <a:solidFill>
            <a:srgbClr val="404040"/>
          </a:solidFill>
          <a:ln/>
        </p:spPr>
      </p:sp>
      <p:sp>
        <p:nvSpPr>
          <p:cNvPr id="16" name="Text 14"/>
          <p:cNvSpPr/>
          <p:nvPr/>
        </p:nvSpPr>
        <p:spPr>
          <a:xfrm>
            <a:off x="6521783" y="3521075"/>
            <a:ext cx="2129380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spc="-56" kern="100" dirty="0">
                <a:solidFill>
                  <a:srgbClr val="E5E0DF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str</a:t>
            </a:r>
            <a:endParaRPr lang="en-US" sz="1850" dirty="0"/>
          </a:p>
        </p:txBody>
      </p:sp>
      <p:sp>
        <p:nvSpPr>
          <p:cNvPr id="17" name="Text 15"/>
          <p:cNvSpPr/>
          <p:nvPr/>
        </p:nvSpPr>
        <p:spPr>
          <a:xfrm>
            <a:off x="6521783" y="4005362"/>
            <a:ext cx="212938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zh-CN" altLang="en-US" sz="1450" spc="-15" kern="1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字符串："小明"</a:t>
            </a:r>
            <a:endParaRPr lang="zh-CN" sz="1450" dirty="0"/>
          </a:p>
        </p:txBody>
      </p:sp>
      <p:sp>
        <p:nvSpPr>
          <p:cNvPr id="18" name="Shape 16"/>
          <p:cNvSpPr/>
          <p:nvPr/>
        </p:nvSpPr>
        <p:spPr>
          <a:xfrm>
            <a:off x="9029176" y="3332063"/>
            <a:ext cx="2507394" cy="1164729"/>
          </a:xfrm>
          <a:prstGeom prst="roundRect">
            <a:avLst>
              <a:gd name="adj" fmla="val 2434"/>
            </a:avLst>
          </a:prstGeom>
          <a:solidFill>
            <a:srgbClr val="404040"/>
          </a:solidFill>
          <a:ln/>
        </p:spPr>
      </p:sp>
      <p:sp>
        <p:nvSpPr>
          <p:cNvPr id="19" name="Text 17"/>
          <p:cNvSpPr/>
          <p:nvPr/>
        </p:nvSpPr>
        <p:spPr>
          <a:xfrm>
            <a:off x="9218183" y="3521075"/>
            <a:ext cx="2129380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spc="-56" kern="100" dirty="0">
                <a:solidFill>
                  <a:srgbClr val="E5E0DF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bool</a:t>
            </a:r>
            <a:endParaRPr lang="en-US" sz="1850" dirty="0"/>
          </a:p>
        </p:txBody>
      </p:sp>
      <p:sp>
        <p:nvSpPr>
          <p:cNvPr id="20" name="Text 18"/>
          <p:cNvSpPr/>
          <p:nvPr/>
        </p:nvSpPr>
        <p:spPr>
          <a:xfrm>
            <a:off x="9218183" y="4005362"/>
            <a:ext cx="212938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spc="-15" kern="1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True / False</a:t>
            </a:r>
            <a:endParaRPr lang="en-US" sz="14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2121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695297"/>
            <a:ext cx="10868745" cy="4430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2750" spc="-84" kern="100" dirty="0">
                <a:solidFill>
                  <a:srgbClr val="FFFFFF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新知讲授：输入、判断与循环</a:t>
            </a:r>
            <a:endParaRPr lang="zh-CN" sz="2750" dirty="0"/>
          </a:p>
        </p:txBody>
      </p:sp>
      <p:sp>
        <p:nvSpPr>
          <p:cNvPr id="3" name="Text 1"/>
          <p:cNvSpPr/>
          <p:nvPr/>
        </p:nvSpPr>
        <p:spPr>
          <a:xfrm>
            <a:off x="661475" y="1166303"/>
            <a:ext cx="10868745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1350" spc="-42" kern="100" dirty="0">
                <a:solidFill>
                  <a:srgbClr val="FFFFFF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获取输入</a:t>
            </a:r>
            <a:endParaRPr lang="zh-CN" sz="1350" dirty="0"/>
          </a:p>
        </p:txBody>
      </p:sp>
      <p:sp>
        <p:nvSpPr>
          <p:cNvPr id="4" name="Shape 2"/>
          <p:cNvSpPr/>
          <p:nvPr/>
        </p:nvSpPr>
        <p:spPr>
          <a:xfrm>
            <a:off x="661475" y="1535906"/>
            <a:ext cx="10868745" cy="510183"/>
          </a:xfrm>
          <a:prstGeom prst="roundRect">
            <a:avLst>
              <a:gd name="adj" fmla="val 4168"/>
            </a:avLst>
          </a:prstGeom>
          <a:solidFill>
            <a:srgbClr val="2E2E2E"/>
          </a:solidFill>
          <a:ln/>
        </p:spPr>
      </p:sp>
      <p:sp>
        <p:nvSpPr>
          <p:cNvPr id="5" name="Text 3"/>
          <p:cNvSpPr/>
          <p:nvPr/>
        </p:nvSpPr>
        <p:spPr>
          <a:xfrm>
            <a:off x="831532" y="1677591"/>
            <a:ext cx="11138217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zh-CN" altLang="en-US" sz="1100" spc="-11" kern="100" dirty="0">
                <a:solidFill>
                  <a:srgbClr val="E6EDF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guess = int(input("请输入一个数字："))</a:t>
            </a:r>
            <a:endParaRPr lang="zh-CN" sz="1100" dirty="0"/>
          </a:p>
        </p:txBody>
      </p:sp>
      <p:sp>
        <p:nvSpPr>
          <p:cNvPr id="6" name="Text 4"/>
          <p:cNvSpPr/>
          <p:nvPr/>
        </p:nvSpPr>
        <p:spPr>
          <a:xfrm>
            <a:off x="661475" y="2216831"/>
            <a:ext cx="10868745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1350" spc="-42" kern="100" dirty="0">
                <a:solidFill>
                  <a:srgbClr val="FFFFFF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条件判断</a:t>
            </a:r>
            <a:endParaRPr lang="zh-CN" sz="1350" dirty="0"/>
          </a:p>
        </p:txBody>
      </p:sp>
      <p:sp>
        <p:nvSpPr>
          <p:cNvPr id="7" name="Shape 5"/>
          <p:cNvSpPr/>
          <p:nvPr/>
        </p:nvSpPr>
        <p:spPr>
          <a:xfrm>
            <a:off x="661475" y="2586434"/>
            <a:ext cx="10868745" cy="1644253"/>
          </a:xfrm>
          <a:prstGeom prst="roundRect">
            <a:avLst>
              <a:gd name="adj" fmla="val 1293"/>
            </a:avLst>
          </a:prstGeom>
          <a:solidFill>
            <a:srgbClr val="2E2E2E"/>
          </a:solidFill>
          <a:ln/>
        </p:spPr>
      </p:sp>
      <p:sp>
        <p:nvSpPr>
          <p:cNvPr id="8" name="Text 6"/>
          <p:cNvSpPr/>
          <p:nvPr/>
        </p:nvSpPr>
        <p:spPr>
          <a:xfrm>
            <a:off x="831532" y="2728119"/>
            <a:ext cx="10528632" cy="1360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zh-CN" altLang="en-US" sz="1100" spc="-11" kern="100" dirty="0">
                <a:solidFill>
                  <a:srgbClr val="FF7B7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 guess &gt; target:</a:t>
            </a:r>
            <a:endParaRPr lang="zh-CN" sz="1100" dirty="0"/>
          </a:p>
          <a:p>
            <a:pPr algn="l" indent="0" marL="0">
              <a:lnSpc>
                <a:spcPct val="133000"/>
              </a:lnSpc>
              <a:buNone/>
            </a:pPr>
            <a:r>
              <a:rPr lang="zh-CN" altLang="en-US" sz="1100" spc="-11" kern="100" dirty="0">
                <a:solidFill>
                  <a:srgbClr val="FF7B7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print("大了")</a:t>
            </a:r>
            <a:endParaRPr lang="zh-CN" sz="1100" dirty="0"/>
          </a:p>
          <a:p>
            <a:pPr algn="l" indent="0" marL="0">
              <a:lnSpc>
                <a:spcPct val="133000"/>
              </a:lnSpc>
              <a:buNone/>
            </a:pPr>
            <a:r>
              <a:rPr lang="zh-CN" altLang="en-US" sz="1100" spc="-11" kern="100" dirty="0">
                <a:solidFill>
                  <a:srgbClr val="FF7B7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elif guess &lt; target:</a:t>
            </a:r>
            <a:endParaRPr lang="zh-CN" sz="1100" dirty="0"/>
          </a:p>
          <a:p>
            <a:pPr algn="l" indent="0" marL="0">
              <a:lnSpc>
                <a:spcPct val="133000"/>
              </a:lnSpc>
              <a:buNone/>
            </a:pPr>
            <a:r>
              <a:rPr lang="zh-CN" altLang="en-US" sz="1100" spc="-11" kern="100" dirty="0">
                <a:solidFill>
                  <a:srgbClr val="FF7B7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print("小了")</a:t>
            </a:r>
            <a:endParaRPr lang="zh-CN" sz="1100" dirty="0"/>
          </a:p>
          <a:p>
            <a:pPr algn="l" indent="0" marL="0">
              <a:lnSpc>
                <a:spcPct val="133000"/>
              </a:lnSpc>
              <a:buNone/>
            </a:pPr>
            <a:r>
              <a:rPr lang="zh-CN" altLang="en-US" sz="1100" spc="-11" kern="100" dirty="0">
                <a:solidFill>
                  <a:srgbClr val="FF7B7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else:</a:t>
            </a:r>
            <a:endParaRPr lang="zh-CN" sz="1100" dirty="0"/>
          </a:p>
          <a:p>
            <a:pPr algn="l" indent="0" marL="0">
              <a:lnSpc>
                <a:spcPct val="133000"/>
              </a:lnSpc>
              <a:buNone/>
            </a:pPr>
            <a:r>
              <a:rPr lang="zh-CN" altLang="en-US" sz="1100" spc="-11" kern="100" dirty="0">
                <a:solidFill>
                  <a:srgbClr val="FF7B7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print("猜对了！")</a:t>
            </a:r>
            <a:endParaRPr lang="zh-CN" sz="1100" dirty="0"/>
          </a:p>
        </p:txBody>
      </p:sp>
      <p:sp>
        <p:nvSpPr>
          <p:cNvPr id="9" name="Text 7"/>
          <p:cNvSpPr/>
          <p:nvPr/>
        </p:nvSpPr>
        <p:spPr>
          <a:xfrm>
            <a:off x="661475" y="4401429"/>
            <a:ext cx="10868745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1350" spc="-42" kern="100" dirty="0">
                <a:solidFill>
                  <a:srgbClr val="FFFFFF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循环 + 随机数</a:t>
            </a:r>
            <a:endParaRPr lang="zh-CN" sz="1350" dirty="0"/>
          </a:p>
        </p:txBody>
      </p:sp>
      <p:sp>
        <p:nvSpPr>
          <p:cNvPr id="10" name="Shape 8"/>
          <p:cNvSpPr/>
          <p:nvPr/>
        </p:nvSpPr>
        <p:spPr>
          <a:xfrm>
            <a:off x="661475" y="4771033"/>
            <a:ext cx="10868745" cy="1417439"/>
          </a:xfrm>
          <a:prstGeom prst="roundRect">
            <a:avLst>
              <a:gd name="adj" fmla="val 1500"/>
            </a:avLst>
          </a:prstGeom>
          <a:solidFill>
            <a:srgbClr val="2E2E2E"/>
          </a:solidFill>
          <a:ln/>
        </p:spPr>
      </p:sp>
      <p:sp>
        <p:nvSpPr>
          <p:cNvPr id="11" name="Text 9"/>
          <p:cNvSpPr/>
          <p:nvPr/>
        </p:nvSpPr>
        <p:spPr>
          <a:xfrm>
            <a:off x="831532" y="4912717"/>
            <a:ext cx="10528632" cy="11340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zh-CN" altLang="en-US" sz="1100" spc="-11" kern="100" dirty="0">
                <a:solidFill>
                  <a:srgbClr val="FF7B7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import random</a:t>
            </a:r>
            <a:endParaRPr lang="zh-CN" sz="1100" dirty="0"/>
          </a:p>
          <a:p>
            <a:pPr algn="l" indent="0" marL="0">
              <a:lnSpc>
                <a:spcPct val="133000"/>
              </a:lnSpc>
              <a:buNone/>
            </a:pPr>
            <a:r>
              <a:rPr lang="zh-CN" altLang="en-US" sz="1100" spc="-11" kern="100" dirty="0">
                <a:solidFill>
                  <a:srgbClr val="FF7B7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target = random.randint(1, 100)</a:t>
            </a:r>
            <a:endParaRPr lang="zh-CN" sz="1100" dirty="0"/>
          </a:p>
          <a:p>
            <a:pPr algn="l" indent="0" marL="0">
              <a:lnSpc>
                <a:spcPct val="133000"/>
              </a:lnSpc>
              <a:buNone/>
            </a:pPr>
            <a:r>
              <a:rPr lang="zh-CN" altLang="en-US" sz="1100" spc="-11" kern="100" dirty="0">
                <a:solidFill>
                  <a:srgbClr val="FF7B7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while True:</a:t>
            </a:r>
            <a:endParaRPr lang="zh-CN" sz="1100" dirty="0"/>
          </a:p>
          <a:p>
            <a:pPr algn="l" indent="0" marL="0">
              <a:lnSpc>
                <a:spcPct val="133000"/>
              </a:lnSpc>
              <a:buNone/>
            </a:pPr>
            <a:r>
              <a:rPr lang="zh-CN" altLang="en-US" sz="1100" spc="-11" kern="100" dirty="0">
                <a:solidFill>
                  <a:srgbClr val="FF7B7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# 猜数逻辑</a:t>
            </a:r>
            <a:endParaRPr lang="zh-CN" sz="1100" dirty="0"/>
          </a:p>
          <a:p>
            <a:pPr algn="l" indent="0" marL="0">
              <a:lnSpc>
                <a:spcPct val="133000"/>
              </a:lnSpc>
              <a:buNone/>
            </a:pPr>
            <a:r>
              <a:rPr lang="zh-CN" altLang="en-US" sz="1100" spc="-11" kern="100" dirty="0">
                <a:solidFill>
                  <a:srgbClr val="FF7B7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break</a:t>
            </a:r>
            <a:endParaRPr lang="zh-CN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2121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65708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3700" spc="-112" kern="100" dirty="0">
                <a:solidFill>
                  <a:srgbClr val="FFFFFF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课堂实战：猜数字游戏</a:t>
            </a:r>
            <a:endParaRPr lang="zh-CN" sz="3700" dirty="0"/>
          </a:p>
        </p:txBody>
      </p:sp>
      <p:sp>
        <p:nvSpPr>
          <p:cNvPr id="3" name="Text 1"/>
          <p:cNvSpPr/>
          <p:nvPr/>
        </p:nvSpPr>
        <p:spPr>
          <a:xfrm>
            <a:off x="661475" y="1497905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zh-CN" altLang="en-US" sz="1450" spc="-15" kern="1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规则：最多猜 </a:t>
            </a:r>
            <a:pPr algn="l" indent="0" marL="0">
              <a:lnSpc>
                <a:spcPct val="133000"/>
              </a:lnSpc>
              <a:buNone/>
            </a:pPr>
            <a:r>
              <a:rPr lang="zh-CN" altLang="en-US" sz="1450" b="1" spc="-15" kern="100" dirty="0">
                <a:solidFill>
                  <a:srgbClr val="DCFF50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7 次</a:t>
            </a:r>
            <a:pPr algn="l" indent="0" marL="0">
              <a:lnSpc>
                <a:spcPct val="133000"/>
              </a:lnSpc>
              <a:buNone/>
            </a:pPr>
            <a:r>
              <a:rPr lang="zh-CN" altLang="en-US" sz="1450" spc="-15" kern="1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，每次给出"大了 / 小了"提示，猜中即胜！</a:t>
            </a:r>
            <a:endParaRPr lang="zh-CN" sz="1450" dirty="0"/>
          </a:p>
        </p:txBody>
      </p:sp>
      <p:sp>
        <p:nvSpPr>
          <p:cNvPr id="4" name="Shape 2"/>
          <p:cNvSpPr/>
          <p:nvPr/>
        </p:nvSpPr>
        <p:spPr>
          <a:xfrm>
            <a:off x="661475" y="2012950"/>
            <a:ext cx="10868745" cy="4315817"/>
          </a:xfrm>
          <a:prstGeom prst="roundRect">
            <a:avLst>
              <a:gd name="adj" fmla="val 657"/>
            </a:avLst>
          </a:prstGeom>
          <a:solidFill>
            <a:srgbClr val="2E2E2E"/>
          </a:solidFill>
          <a:ln/>
        </p:spPr>
      </p:sp>
      <p:sp>
        <p:nvSpPr>
          <p:cNvPr id="5" name="Text 3"/>
          <p:cNvSpPr/>
          <p:nvPr/>
        </p:nvSpPr>
        <p:spPr>
          <a:xfrm>
            <a:off x="888283" y="2201962"/>
            <a:ext cx="10415129" cy="39377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zh-CN" altLang="en-US" sz="1450" spc="-15" kern="100" dirty="0">
                <a:solidFill>
                  <a:srgbClr val="FF7B7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import random</a:t>
            </a:r>
            <a:endParaRPr lang="zh-CN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zh-CN" altLang="en-US" sz="1450" spc="-15" kern="100" dirty="0">
                <a:solidFill>
                  <a:srgbClr val="FF7B7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target = random.randint(1, 100)</a:t>
            </a:r>
            <a:endParaRPr lang="zh-CN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zh-CN" altLang="en-US" sz="1450" spc="-15" kern="100" dirty="0">
                <a:solidFill>
                  <a:srgbClr val="FF7B7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 i in range(7):</a:t>
            </a:r>
            <a:endParaRPr lang="zh-CN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zh-CN" altLang="en-US" sz="1450" spc="-15" kern="100" dirty="0">
                <a:solidFill>
                  <a:srgbClr val="FF7B7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guess = int(input(f"第{i+1}次猜（剩余{7-i}次）："))</a:t>
            </a:r>
            <a:endParaRPr lang="zh-CN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zh-CN" altLang="en-US" sz="1450" spc="-15" kern="100" dirty="0">
                <a:solidFill>
                  <a:srgbClr val="FF7B7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if guess &gt; target:</a:t>
            </a:r>
            <a:endParaRPr lang="zh-CN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zh-CN" altLang="en-US" sz="1450" spc="-15" kern="100" dirty="0">
                <a:solidFill>
                  <a:srgbClr val="FF7B7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print("大了")</a:t>
            </a:r>
            <a:endParaRPr lang="zh-CN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zh-CN" altLang="en-US" sz="1450" spc="-15" kern="100" dirty="0">
                <a:solidFill>
                  <a:srgbClr val="FF7B7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elif guess &lt; target:</a:t>
            </a:r>
            <a:endParaRPr lang="zh-CN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zh-CN" altLang="en-US" sz="1450" spc="-15" kern="100" dirty="0">
                <a:solidFill>
                  <a:srgbClr val="FF7B7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print("小了")</a:t>
            </a:r>
            <a:endParaRPr lang="zh-CN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zh-CN" altLang="en-US" sz="1450" spc="-15" kern="100" dirty="0">
                <a:solidFill>
                  <a:srgbClr val="FF7B7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else:</a:t>
            </a:r>
            <a:endParaRPr lang="zh-CN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zh-CN" altLang="en-US" sz="1450" spc="-15" kern="100" dirty="0">
                <a:solidFill>
                  <a:srgbClr val="FF7B7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print("猜对了！</a:t>
            </a:r>
            <a:endParaRPr lang="zh-CN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zh-CN" altLang="en-US" sz="1450" spc="-15" kern="100" dirty="0">
                <a:solidFill>
                  <a:srgbClr val="0000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🎉</a:t>
            </a:r>
            <a:pPr algn="l" indent="0" marL="0">
              <a:lnSpc>
                <a:spcPct val="133000"/>
              </a:lnSpc>
              <a:buNone/>
            </a:pPr>
            <a:r>
              <a:rPr lang="zh-CN" altLang="en-US" sz="1450" spc="-15" kern="100" dirty="0">
                <a:solidFill>
                  <a:srgbClr val="E6EDF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")</a:t>
            </a:r>
            <a:endParaRPr lang="zh-CN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zh-CN" altLang="en-US" sz="1450" spc="-15" kern="100" dirty="0">
                <a:solidFill>
                  <a:srgbClr val="E6EDF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break</a:t>
            </a:r>
            <a:endParaRPr lang="zh-CN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zh-CN" altLang="en-US" sz="1450" spc="-15" kern="100" dirty="0">
                <a:solidFill>
                  <a:srgbClr val="E6EDF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else:</a:t>
            </a:r>
            <a:endParaRPr lang="zh-CN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zh-CN" altLang="en-US" sz="1450" spc="-15" kern="100" dirty="0">
                <a:solidFill>
                  <a:srgbClr val="E6EDF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print(f"游戏结束，答案是 {target}")</a:t>
            </a:r>
            <a:endParaRPr lang="zh-CN" sz="14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2121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830226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3700" spc="-112" kern="100" dirty="0">
                <a:solidFill>
                  <a:srgbClr val="FFFFFF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课堂练习</a:t>
            </a:r>
            <a:endParaRPr lang="zh-CN" sz="3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33360" y="1667867"/>
            <a:ext cx="6296860" cy="210363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8268337" y="1809651"/>
            <a:ext cx="226808" cy="2834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50" spc="-45" kern="100" dirty="0">
                <a:solidFill>
                  <a:srgbClr val="000000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1</a:t>
            </a:r>
            <a:endParaRPr lang="en-US" sz="1750" dirty="0"/>
          </a:p>
        </p:txBody>
      </p:sp>
      <p:sp>
        <p:nvSpPr>
          <p:cNvPr id="6" name="Text 2"/>
          <p:cNvSpPr/>
          <p:nvPr/>
        </p:nvSpPr>
        <p:spPr>
          <a:xfrm>
            <a:off x="5447767" y="2423815"/>
            <a:ext cx="586804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1850" spc="-56" kern="100" dirty="0">
                <a:solidFill>
                  <a:srgbClr val="E5E0DF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奇偶判断</a:t>
            </a:r>
            <a:endParaRPr lang="zh-CN" sz="1850" dirty="0"/>
          </a:p>
        </p:txBody>
      </p:sp>
      <p:sp>
        <p:nvSpPr>
          <p:cNvPr id="7" name="Text 3"/>
          <p:cNvSpPr/>
          <p:nvPr/>
        </p:nvSpPr>
        <p:spPr>
          <a:xfrm>
            <a:off x="5447767" y="2832497"/>
            <a:ext cx="5868047" cy="7245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000"/>
              </a:lnSpc>
              <a:spcAft>
                <a:spcPts val="850"/>
              </a:spcAft>
              <a:buNone/>
            </a:pPr>
            <a:r>
              <a:rPr lang="zh-CN" altLang="en-US" sz="1450" spc="-15" kern="1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写程序判断一个数是奇数还是偶数。</a:t>
            </a:r>
            <a:endParaRPr lang="zh-CN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zh-CN" altLang="en-US" sz="1450" b="1" spc="-15" kern="100" dirty="0">
                <a:solidFill>
                  <a:srgbClr val="E5E0DF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答案：</a:t>
            </a:r>
            <a:pPr algn="l" indent="0" marL="0">
              <a:lnSpc>
                <a:spcPct val="133000"/>
              </a:lnSpc>
              <a:buNone/>
            </a:pPr>
            <a:r>
              <a:rPr lang="zh-CN" altLang="en-US" sz="1450" spc="-15" kern="100" dirty="0">
                <a:solidFill>
                  <a:srgbClr val="E5E0DF"/>
                </a:solidFill>
                <a:highlight>
                  <a:srgbClr val="2E2E2E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if n % 2 == 0: print("偶数") else: print("奇数")</a:t>
            </a:r>
            <a:endParaRPr lang="zh-CN" sz="145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33360" y="3960515"/>
            <a:ext cx="6296860" cy="2103636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8268337" y="4102298"/>
            <a:ext cx="226808" cy="2834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50" spc="-45" kern="100" dirty="0">
                <a:solidFill>
                  <a:srgbClr val="000000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2</a:t>
            </a:r>
            <a:endParaRPr lang="en-US" sz="1750" dirty="0"/>
          </a:p>
        </p:txBody>
      </p:sp>
      <p:sp>
        <p:nvSpPr>
          <p:cNvPr id="10" name="Text 5"/>
          <p:cNvSpPr/>
          <p:nvPr/>
        </p:nvSpPr>
        <p:spPr>
          <a:xfrm>
            <a:off x="5447767" y="4716463"/>
            <a:ext cx="586804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1850" spc="-56" kern="100" dirty="0">
                <a:solidFill>
                  <a:srgbClr val="E5E0DF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累加求和</a:t>
            </a:r>
            <a:endParaRPr lang="zh-CN" sz="1850" dirty="0"/>
          </a:p>
        </p:txBody>
      </p:sp>
      <p:sp>
        <p:nvSpPr>
          <p:cNvPr id="11" name="Text 6"/>
          <p:cNvSpPr/>
          <p:nvPr/>
        </p:nvSpPr>
        <p:spPr>
          <a:xfrm>
            <a:off x="5447767" y="5125145"/>
            <a:ext cx="5868047" cy="7245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000"/>
              </a:lnSpc>
              <a:spcAft>
                <a:spcPts val="850"/>
              </a:spcAft>
              <a:buNone/>
            </a:pPr>
            <a:r>
              <a:rPr lang="zh-CN" altLang="en-US" sz="1450" spc="-15" kern="1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计算 1 到 100 的和。</a:t>
            </a:r>
            <a:endParaRPr lang="zh-CN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zh-CN" altLang="en-US" sz="1450" b="1" spc="-15" kern="100" dirty="0">
                <a:solidFill>
                  <a:srgbClr val="E5E0DF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答案：</a:t>
            </a:r>
            <a:pPr algn="l" indent="0" marL="0">
              <a:lnSpc>
                <a:spcPct val="133000"/>
              </a:lnSpc>
              <a:buNone/>
            </a:pPr>
            <a:r>
              <a:rPr lang="zh-CN" altLang="en-US" sz="1450" spc="-15" kern="100" dirty="0">
                <a:solidFill>
                  <a:srgbClr val="E5E0DF"/>
                </a:solidFill>
                <a:highlight>
                  <a:srgbClr val="2E2E2E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print(sum(range(1, 101)))  # → 5050</a:t>
            </a:r>
            <a:endParaRPr lang="zh-CN" sz="14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2121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65388"/>
            <a:ext cx="10868745" cy="5233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3250" spc="-99" kern="100" dirty="0">
                <a:solidFill>
                  <a:srgbClr val="FFFFFF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课堂小结</a:t>
            </a:r>
            <a:endParaRPr lang="zh-CN" sz="32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04882" y="1354336"/>
            <a:ext cx="9781831" cy="429091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169339" y="4720502"/>
            <a:ext cx="1478380" cy="2647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zh-CN" altLang="en-US" sz="1650" spc="-50" kern="100" dirty="0">
                <a:solidFill>
                  <a:srgbClr val="FFFFFF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输入输出</a:t>
            </a:r>
            <a:endParaRPr lang="zh-CN" sz="1650" dirty="0"/>
          </a:p>
        </p:txBody>
      </p:sp>
      <p:sp>
        <p:nvSpPr>
          <p:cNvPr id="5" name="Text 2"/>
          <p:cNvSpPr/>
          <p:nvPr/>
        </p:nvSpPr>
        <p:spPr>
          <a:xfrm>
            <a:off x="4169339" y="5060510"/>
            <a:ext cx="1478380" cy="199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98000"/>
              </a:lnSpc>
              <a:buNone/>
            </a:pPr>
            <a:r>
              <a:rPr lang="zh-CN" altLang="en-US" sz="1300" spc="-20" kern="1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input() 与 print()</a:t>
            </a:r>
            <a:endParaRPr lang="zh-CN" sz="1300" dirty="0"/>
          </a:p>
        </p:txBody>
      </p:sp>
      <p:sp>
        <p:nvSpPr>
          <p:cNvPr id="6" name="Text 3"/>
          <p:cNvSpPr/>
          <p:nvPr/>
        </p:nvSpPr>
        <p:spPr>
          <a:xfrm>
            <a:off x="8865801" y="4720502"/>
            <a:ext cx="1478380" cy="2647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zh-CN" altLang="en-US" sz="1650" spc="-50" kern="100" dirty="0">
                <a:solidFill>
                  <a:srgbClr val="FFFFFF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循环与游戏</a:t>
            </a:r>
            <a:endParaRPr lang="zh-CN" sz="1650" dirty="0"/>
          </a:p>
        </p:txBody>
      </p:sp>
      <p:sp>
        <p:nvSpPr>
          <p:cNvPr id="7" name="Text 4"/>
          <p:cNvSpPr/>
          <p:nvPr/>
        </p:nvSpPr>
        <p:spPr>
          <a:xfrm>
            <a:off x="8865801" y="5060510"/>
            <a:ext cx="1478380" cy="199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98000"/>
              </a:lnSpc>
              <a:buNone/>
            </a:pPr>
            <a:r>
              <a:rPr lang="zh-CN" altLang="en-US" sz="1300" spc="-20" kern="1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while True 与 break</a:t>
            </a:r>
            <a:endParaRPr lang="zh-CN" sz="1300" dirty="0"/>
          </a:p>
        </p:txBody>
      </p:sp>
      <p:sp>
        <p:nvSpPr>
          <p:cNvPr id="8" name="Text 5"/>
          <p:cNvSpPr/>
          <p:nvPr/>
        </p:nvSpPr>
        <p:spPr>
          <a:xfrm>
            <a:off x="1872873" y="1739991"/>
            <a:ext cx="1478380" cy="2647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zh-CN" altLang="en-US" sz="1650" spc="-50" kern="100" dirty="0">
                <a:solidFill>
                  <a:srgbClr val="FFFFFF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变量与类型</a:t>
            </a:r>
            <a:endParaRPr lang="zh-CN" sz="1650" dirty="0"/>
          </a:p>
        </p:txBody>
      </p:sp>
      <p:sp>
        <p:nvSpPr>
          <p:cNvPr id="9" name="Text 6"/>
          <p:cNvSpPr/>
          <p:nvPr/>
        </p:nvSpPr>
        <p:spPr>
          <a:xfrm>
            <a:off x="1872873" y="2079999"/>
            <a:ext cx="1478380" cy="3991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98000"/>
              </a:lnSpc>
              <a:buNone/>
            </a:pPr>
            <a:r>
              <a:rPr lang="en-US" sz="1300" spc="-20" kern="1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int、float、str、bool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6550511" y="1739991"/>
            <a:ext cx="1478380" cy="2647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zh-CN" altLang="en-US" sz="1650" spc="-50" kern="100" dirty="0">
                <a:solidFill>
                  <a:srgbClr val="FFFFFF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条件判断</a:t>
            </a:r>
            <a:endParaRPr lang="zh-CN" sz="1650" dirty="0"/>
          </a:p>
        </p:txBody>
      </p:sp>
      <p:sp>
        <p:nvSpPr>
          <p:cNvPr id="11" name="Text 8"/>
          <p:cNvSpPr/>
          <p:nvPr/>
        </p:nvSpPr>
        <p:spPr>
          <a:xfrm>
            <a:off x="6550511" y="2079999"/>
            <a:ext cx="1478380" cy="1995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98000"/>
              </a:lnSpc>
              <a:buNone/>
            </a:pPr>
            <a:r>
              <a:rPr lang="zh-CN" altLang="en-US" sz="1300" spc="-20" kern="1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if / elif / else 分支</a:t>
            </a:r>
            <a:endParaRPr lang="zh-CN" sz="1300" dirty="0"/>
          </a:p>
        </p:txBody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2425" y="5793085"/>
            <a:ext cx="3518308" cy="549672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866952" y="5812135"/>
            <a:ext cx="3293782" cy="5052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6000"/>
              </a:lnSpc>
              <a:buNone/>
            </a:pPr>
            <a:r>
              <a:rPr lang="zh-CN" altLang="en-US" sz="1300" spc="-13" kern="10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🐍</a:t>
            </a:r>
            <a:pPr algn="l" indent="0" marL="0">
              <a:lnSpc>
                <a:spcPct val="126000"/>
              </a:lnSpc>
              <a:buNone/>
            </a:pPr>
            <a:r>
              <a:rPr lang="zh-CN" altLang="en-US" sz="1300" spc="-13" kern="1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Python 简洁强大，适合数据、AI、自动化、Web 等领域</a:t>
            </a:r>
            <a:endParaRPr lang="zh-CN" sz="1300" dirty="0"/>
          </a:p>
        </p:txBody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27119" y="5793085"/>
            <a:ext cx="3518308" cy="549672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4551646" y="5812135"/>
            <a:ext cx="3293782" cy="2589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6000"/>
              </a:lnSpc>
              <a:buNone/>
            </a:pPr>
            <a:r>
              <a:rPr lang="zh-CN" altLang="en-US" sz="1300" spc="-13" kern="10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📦</a:t>
            </a:r>
            <a:pPr algn="l" indent="0" marL="0">
              <a:lnSpc>
                <a:spcPct val="126000"/>
              </a:lnSpc>
              <a:buNone/>
            </a:pPr>
            <a:r>
              <a:rPr lang="zh-CN" altLang="en-US" sz="1300" spc="-13" kern="1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四种基本类型：</a:t>
            </a:r>
            <a:pPr algn="l" indent="0" marL="0">
              <a:lnSpc>
                <a:spcPct val="126000"/>
              </a:lnSpc>
              <a:buNone/>
            </a:pPr>
            <a:r>
              <a:rPr lang="zh-CN" altLang="en-US" sz="1300" spc="-13" kern="100" dirty="0">
                <a:solidFill>
                  <a:srgbClr val="E5E0DF"/>
                </a:solidFill>
                <a:highlight>
                  <a:srgbClr val="2E2E2E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int</a:t>
            </a:r>
            <a:pPr algn="l" indent="0" marL="0">
              <a:lnSpc>
                <a:spcPct val="126000"/>
              </a:lnSpc>
              <a:buNone/>
            </a:pPr>
            <a:r>
              <a:rPr lang="zh-CN" altLang="en-US" sz="1300" spc="-13" kern="1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、</a:t>
            </a:r>
            <a:pPr algn="l" indent="0" marL="0">
              <a:lnSpc>
                <a:spcPct val="126000"/>
              </a:lnSpc>
              <a:buNone/>
            </a:pPr>
            <a:r>
              <a:rPr lang="zh-CN" altLang="en-US" sz="1300" spc="-13" kern="100" dirty="0">
                <a:solidFill>
                  <a:srgbClr val="E5E0DF"/>
                </a:solidFill>
                <a:highlight>
                  <a:srgbClr val="2E2E2E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float</a:t>
            </a:r>
            <a:pPr algn="l" indent="0" marL="0">
              <a:lnSpc>
                <a:spcPct val="126000"/>
              </a:lnSpc>
              <a:buNone/>
            </a:pPr>
            <a:r>
              <a:rPr lang="zh-CN" altLang="en-US" sz="1300" spc="-13" kern="1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、</a:t>
            </a:r>
            <a:pPr algn="l" indent="0" marL="0">
              <a:lnSpc>
                <a:spcPct val="126000"/>
              </a:lnSpc>
              <a:buNone/>
            </a:pPr>
            <a:r>
              <a:rPr lang="zh-CN" altLang="en-US" sz="1300" spc="-13" kern="100" dirty="0">
                <a:solidFill>
                  <a:srgbClr val="E5E0DF"/>
                </a:solidFill>
                <a:highlight>
                  <a:srgbClr val="2E2E2E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str</a:t>
            </a:r>
            <a:pPr algn="l" indent="0" marL="0">
              <a:lnSpc>
                <a:spcPct val="126000"/>
              </a:lnSpc>
              <a:buNone/>
            </a:pPr>
            <a:r>
              <a:rPr lang="zh-CN" altLang="en-US" sz="1300" spc="-13" kern="1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、</a:t>
            </a:r>
            <a:pPr algn="l" indent="0" marL="0">
              <a:lnSpc>
                <a:spcPct val="126000"/>
              </a:lnSpc>
              <a:buNone/>
            </a:pPr>
            <a:r>
              <a:rPr lang="zh-CN" altLang="en-US" sz="1300" spc="-13" kern="100" dirty="0">
                <a:solidFill>
                  <a:srgbClr val="E5E0DF"/>
                </a:solidFill>
                <a:highlight>
                  <a:srgbClr val="2E2E2E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bool</a:t>
            </a:r>
            <a:endParaRPr lang="zh-CN" sz="1300" dirty="0"/>
          </a:p>
        </p:txBody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011813" y="5793085"/>
            <a:ext cx="3518308" cy="549672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8236339" y="5812135"/>
            <a:ext cx="3293782" cy="5115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6000"/>
              </a:lnSpc>
              <a:buNone/>
            </a:pPr>
            <a:r>
              <a:rPr lang="zh-CN" altLang="en-US" sz="1300" spc="-13" kern="10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🔁</a:t>
            </a:r>
            <a:pPr algn="l" indent="0" marL="0">
              <a:lnSpc>
                <a:spcPct val="126000"/>
              </a:lnSpc>
              <a:buNone/>
            </a:pPr>
            <a:r>
              <a:rPr lang="zh-CN" altLang="en-US" sz="1300" spc="-13" kern="1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pPr algn="l" indent="0" marL="0">
              <a:lnSpc>
                <a:spcPct val="126000"/>
              </a:lnSpc>
              <a:buNone/>
            </a:pPr>
            <a:r>
              <a:rPr lang="zh-CN" altLang="en-US" sz="1300" spc="-13" kern="100" dirty="0">
                <a:solidFill>
                  <a:srgbClr val="E5E0DF"/>
                </a:solidFill>
                <a:highlight>
                  <a:srgbClr val="2E2E2E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while True</a:t>
            </a:r>
            <a:pPr algn="l" indent="0" marL="0">
              <a:lnSpc>
                <a:spcPct val="126000"/>
              </a:lnSpc>
              <a:buNone/>
            </a:pPr>
            <a:r>
              <a:rPr lang="zh-CN" altLang="en-US" sz="1300" spc="-13" kern="1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+ </a:t>
            </a:r>
            <a:pPr algn="l" indent="0" marL="0">
              <a:lnSpc>
                <a:spcPct val="126000"/>
              </a:lnSpc>
              <a:buNone/>
            </a:pPr>
            <a:r>
              <a:rPr lang="zh-CN" altLang="en-US" sz="1300" spc="-13" kern="100" dirty="0">
                <a:solidFill>
                  <a:srgbClr val="E5E0DF"/>
                </a:solidFill>
                <a:highlight>
                  <a:srgbClr val="2E2E2E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break</a:t>
            </a:r>
            <a:pPr algn="l" indent="0" marL="0">
              <a:lnSpc>
                <a:spcPct val="126000"/>
              </a:lnSpc>
              <a:buNone/>
            </a:pPr>
            <a:r>
              <a:rPr lang="zh-CN" altLang="en-US" sz="1300" spc="-13" kern="1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是游戏循环的核心结构</a:t>
            </a:r>
            <a:endParaRPr lang="zh-CN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2121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724286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3700" spc="-112" kern="100" dirty="0">
                <a:solidFill>
                  <a:srgbClr val="FFFFFF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课后作业</a:t>
            </a:r>
            <a:endParaRPr lang="zh-CN" sz="3700" dirty="0"/>
          </a:p>
        </p:txBody>
      </p:sp>
      <p:sp>
        <p:nvSpPr>
          <p:cNvPr id="3" name="Shape 1"/>
          <p:cNvSpPr/>
          <p:nvPr/>
        </p:nvSpPr>
        <p:spPr>
          <a:xfrm>
            <a:off x="661475" y="2656483"/>
            <a:ext cx="10868745" cy="755948"/>
          </a:xfrm>
          <a:prstGeom prst="roundRect">
            <a:avLst>
              <a:gd name="adj" fmla="val 3751"/>
            </a:avLst>
          </a:prstGeom>
          <a:solidFill>
            <a:srgbClr val="668000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0482" y="2924175"/>
            <a:ext cx="236234" cy="18901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275723" y="2892723"/>
            <a:ext cx="10675075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zh-CN" altLang="en-US" sz="1450" spc="-15" kern="1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截止下节课前提交代码文件，命名格式：姓名_猜数字对战版.py</a:t>
            </a:r>
            <a:endParaRPr lang="zh-CN" sz="1450" dirty="0"/>
          </a:p>
        </p:txBody>
      </p:sp>
      <p:sp>
        <p:nvSpPr>
          <p:cNvPr id="6" name="Text 3"/>
          <p:cNvSpPr/>
          <p:nvPr/>
        </p:nvSpPr>
        <p:spPr>
          <a:xfrm>
            <a:off x="944936" y="3837682"/>
            <a:ext cx="11194869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zh-CN" altLang="en-US" sz="1450" spc="-15" kern="10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🎮</a:t>
            </a:r>
            <a:pPr algn="l" indent="0" marL="0">
              <a:lnSpc>
                <a:spcPct val="133000"/>
              </a:lnSpc>
              <a:buNone/>
            </a:pPr>
            <a:r>
              <a:rPr lang="zh-CN" altLang="en-US" sz="1450" spc="-15" kern="1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把猜数字改成</a:t>
            </a:r>
            <a:pPr algn="l" indent="0" marL="0">
              <a:lnSpc>
                <a:spcPct val="133000"/>
              </a:lnSpc>
              <a:buNone/>
            </a:pPr>
            <a:r>
              <a:rPr lang="zh-CN" altLang="en-US" sz="1450" b="1" spc="-15" kern="100" dirty="0">
                <a:solidFill>
                  <a:srgbClr val="E5E0DF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两人对战版</a:t>
            </a:r>
            <a:pPr algn="l" indent="0" marL="0">
              <a:lnSpc>
                <a:spcPct val="133000"/>
              </a:lnSpc>
              <a:buNone/>
            </a:pPr>
            <a:r>
              <a:rPr lang="zh-CN" altLang="en-US" sz="1450" spc="-15" kern="1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：一人设定数字，另一人来猜，并统计每人各猜了几次。</a:t>
            </a:r>
            <a:endParaRPr lang="zh-CN" sz="1450" dirty="0"/>
          </a:p>
        </p:txBody>
      </p:sp>
      <p:sp>
        <p:nvSpPr>
          <p:cNvPr id="7" name="Shape 4"/>
          <p:cNvSpPr/>
          <p:nvPr/>
        </p:nvSpPr>
        <p:spPr>
          <a:xfrm>
            <a:off x="661475" y="3625056"/>
            <a:ext cx="25399" cy="727670"/>
          </a:xfrm>
          <a:prstGeom prst="roundRect">
            <a:avLst>
              <a:gd name="adj" fmla="val 50001"/>
            </a:avLst>
          </a:prstGeom>
          <a:solidFill>
            <a:srgbClr val="DCFF50"/>
          </a:solidFill>
          <a:ln/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2315" y="4574778"/>
            <a:ext cx="283461" cy="283468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275723" y="4565352"/>
            <a:ext cx="2851178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zh-CN" altLang="en-US" sz="1450" spc="-15" kern="1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玩家 A 输入一个秘密数字（不显示在屏幕上）</a:t>
            </a:r>
            <a:endParaRPr lang="zh-CN" sz="145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433975" y="4574778"/>
            <a:ext cx="283461" cy="283468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4977383" y="4565352"/>
            <a:ext cx="2851178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zh-CN" altLang="en-US" sz="1450" spc="-15" kern="1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玩家 B 开始猜，程序给出"大了 / 小了"提示</a:t>
            </a:r>
            <a:endParaRPr lang="zh-CN" sz="145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135635" y="4574778"/>
            <a:ext cx="283461" cy="283468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8679042" y="4565352"/>
            <a:ext cx="2851178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zh-CN" altLang="en-US" sz="1450" spc="-15" kern="1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游戏结束后，打印双方各猜了几次</a:t>
            </a:r>
            <a:endParaRPr lang="zh-CN" sz="14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2026-10-12T06:11:59Z</dcterms:created>
  <dcterms:modified xsi:type="dcterms:W3CDTF">2026-10-12T06:11:59Z</dcterms:modified>
</cp:coreProperties>
</file>