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Prata"/>
      <p:regular r:id="rId201314"/>
    </p:embeddedFont>
    <p:embeddedFont>
      <p:font typeface="Raleway Bold"/>
      <p:regular r:id="rId201315"/>
    </p:embeddedFont>
    <p:embeddedFont>
      <p:font typeface="Raleway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2.png"/><Relationship Id="rId5" Type="http://schemas.openxmlformats.org/officeDocument/2006/relationships/image" Target="../media/image-3-3.svg"/><Relationship Id="rId6" Type="http://schemas.openxmlformats.org/officeDocument/2006/relationships/image" Target="../media/image-3-2.png"/><Relationship Id="rId7" Type="http://schemas.openxmlformats.org/officeDocument/2006/relationships/image" Target="../media/image-3-3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C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25" y="2592351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山茶记</a:t>
            </a:r>
            <a:endParaRPr lang="zh-CN" sz="3700" dirty="0"/>
          </a:p>
        </p:txBody>
      </p:sp>
      <p:sp>
        <p:nvSpPr>
          <p:cNvPr id="4" name="Text 1"/>
          <p:cNvSpPr/>
          <p:nvPr/>
        </p:nvSpPr>
        <p:spPr>
          <a:xfrm>
            <a:off x="356682" y="3464917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D2AC4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一城一山茶 · 看得见产地的新中式原叶茶饮</a:t>
            </a:r>
            <a:endParaRPr lang="zh-CN" sz="1450" dirty="0"/>
          </a:p>
        </p:txBody>
      </p:sp>
      <p:sp>
        <p:nvSpPr>
          <p:cNvPr id="5" name="Shape 2"/>
          <p:cNvSpPr/>
          <p:nvPr/>
        </p:nvSpPr>
        <p:spPr>
          <a:xfrm>
            <a:off x="2770912" y="3979962"/>
            <a:ext cx="1424349" cy="287139"/>
          </a:xfrm>
          <a:prstGeom prst="roundRect">
            <a:avLst>
              <a:gd name="adj" fmla="val 7899"/>
            </a:avLst>
          </a:prstGeom>
          <a:noFill/>
          <a:ln w="6350">
            <a:solidFill>
              <a:srgbClr val="EEE27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884316" y="4039350"/>
            <a:ext cx="180712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zh-CN" altLang="en-US" sz="1150" dirty="0">
                <a:solidFill>
                  <a:srgbClr val="EEE27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天使 + 轮融资计划</a:t>
            </a:r>
            <a:endParaRPr lang="zh-CN" sz="1150" dirty="0"/>
          </a:p>
        </p:txBody>
      </p:sp>
      <p:sp>
        <p:nvSpPr>
          <p:cNvPr id="7" name="Shape 4"/>
          <p:cNvSpPr/>
          <p:nvPr/>
        </p:nvSpPr>
        <p:spPr>
          <a:xfrm>
            <a:off x="4289715" y="3979962"/>
            <a:ext cx="559183" cy="287139"/>
          </a:xfrm>
          <a:prstGeom prst="roundRect">
            <a:avLst>
              <a:gd name="adj" fmla="val 7899"/>
            </a:avLst>
          </a:prstGeom>
          <a:noFill/>
          <a:ln w="6350">
            <a:solidFill>
              <a:srgbClr val="EEE27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403119" y="4039350"/>
            <a:ext cx="94195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150" dirty="0">
                <a:solidFill>
                  <a:srgbClr val="EEE27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2025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B1C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027491"/>
            <a:ext cx="629686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D2AC47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市场洞察</a:t>
            </a:r>
            <a:endParaRPr lang="zh-CN" sz="1850" dirty="0"/>
          </a:p>
        </p:txBody>
      </p:sp>
      <p:sp>
        <p:nvSpPr>
          <p:cNvPr id="4" name="Text 1"/>
          <p:cNvSpPr/>
          <p:nvPr/>
        </p:nvSpPr>
        <p:spPr>
          <a:xfrm>
            <a:off x="661475" y="139755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年轻人喝茶，从"甜"转向"原叶、低糖、有文化"</a:t>
            </a:r>
            <a:endParaRPr lang="zh-CN" sz="3700" dirty="0"/>
          </a:p>
        </p:txBody>
      </p:sp>
      <p:sp>
        <p:nvSpPr>
          <p:cNvPr id="5" name="Shape 2"/>
          <p:cNvSpPr/>
          <p:nvPr/>
        </p:nvSpPr>
        <p:spPr>
          <a:xfrm>
            <a:off x="661475" y="2860774"/>
            <a:ext cx="3053877" cy="1693962"/>
          </a:xfrm>
          <a:prstGeom prst="roundRect">
            <a:avLst>
              <a:gd name="adj" fmla="val 1674"/>
            </a:avLst>
          </a:prstGeom>
          <a:solidFill>
            <a:srgbClr val="3A3B3C"/>
          </a:solidFill>
          <a:ln/>
        </p:spPr>
      </p:sp>
      <p:sp>
        <p:nvSpPr>
          <p:cNvPr id="6" name="Text 3"/>
          <p:cNvSpPr/>
          <p:nvPr/>
        </p:nvSpPr>
        <p:spPr>
          <a:xfrm>
            <a:off x="850482" y="3049786"/>
            <a:ext cx="26758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消费升级</a:t>
            </a:r>
            <a:endParaRPr lang="zh-CN" sz="1850" dirty="0"/>
          </a:p>
        </p:txBody>
      </p:sp>
      <p:sp>
        <p:nvSpPr>
          <p:cNvPr id="7" name="Text 4"/>
          <p:cNvSpPr/>
          <p:nvPr/>
        </p:nvSpPr>
        <p:spPr>
          <a:xfrm>
            <a:off x="850482" y="3458468"/>
            <a:ext cx="2675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年轻消费者对茶饮品质要求提升，植脂末、高糖产品加速失去市场</a:t>
            </a:r>
            <a:endParaRPr lang="zh-CN" sz="1450" dirty="0"/>
          </a:p>
        </p:txBody>
      </p:sp>
      <p:sp>
        <p:nvSpPr>
          <p:cNvPr id="8" name="Shape 5"/>
          <p:cNvSpPr/>
          <p:nvPr/>
        </p:nvSpPr>
        <p:spPr>
          <a:xfrm>
            <a:off x="3904359" y="2860774"/>
            <a:ext cx="3053976" cy="1693962"/>
          </a:xfrm>
          <a:prstGeom prst="roundRect">
            <a:avLst>
              <a:gd name="adj" fmla="val 1674"/>
            </a:avLst>
          </a:prstGeom>
          <a:solidFill>
            <a:srgbClr val="3A3B3C"/>
          </a:solidFill>
          <a:ln/>
        </p:spPr>
      </p:sp>
      <p:sp>
        <p:nvSpPr>
          <p:cNvPr id="9" name="Text 6"/>
          <p:cNvSpPr/>
          <p:nvPr/>
        </p:nvSpPr>
        <p:spPr>
          <a:xfrm>
            <a:off x="4093366" y="3049786"/>
            <a:ext cx="26759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文化认同</a:t>
            </a:r>
            <a:endParaRPr lang="zh-CN" sz="1850" dirty="0"/>
          </a:p>
        </p:txBody>
      </p:sp>
      <p:sp>
        <p:nvSpPr>
          <p:cNvPr id="10" name="Text 7"/>
          <p:cNvSpPr/>
          <p:nvPr/>
        </p:nvSpPr>
        <p:spPr>
          <a:xfrm>
            <a:off x="4093366" y="3458468"/>
            <a:ext cx="267596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国潮崛起，"产地溯源""东方美学"成为新一代茶饮核心诉求</a:t>
            </a:r>
            <a:endParaRPr lang="zh-CN" sz="1450" dirty="0"/>
          </a:p>
        </p:txBody>
      </p:sp>
      <p:sp>
        <p:nvSpPr>
          <p:cNvPr id="11" name="Shape 8"/>
          <p:cNvSpPr/>
          <p:nvPr/>
        </p:nvSpPr>
        <p:spPr>
          <a:xfrm>
            <a:off x="661475" y="4743748"/>
            <a:ext cx="6296860" cy="1089124"/>
          </a:xfrm>
          <a:prstGeom prst="roundRect">
            <a:avLst>
              <a:gd name="adj" fmla="val 2603"/>
            </a:avLst>
          </a:prstGeom>
          <a:solidFill>
            <a:srgbClr val="3A3B3C"/>
          </a:solidFill>
          <a:ln/>
        </p:spPr>
      </p:sp>
      <p:sp>
        <p:nvSpPr>
          <p:cNvPr id="12" name="Text 9"/>
          <p:cNvSpPr/>
          <p:nvPr/>
        </p:nvSpPr>
        <p:spPr>
          <a:xfrm>
            <a:off x="850482" y="4932759"/>
            <a:ext cx="59188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增速最快</a:t>
            </a:r>
            <a:endParaRPr lang="zh-CN" sz="1850" dirty="0"/>
          </a:p>
        </p:txBody>
      </p:sp>
      <p:sp>
        <p:nvSpPr>
          <p:cNvPr id="13" name="Text 10"/>
          <p:cNvSpPr/>
          <p:nvPr/>
        </p:nvSpPr>
        <p:spPr>
          <a:xfrm>
            <a:off x="850482" y="5341441"/>
            <a:ext cx="59188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原叶鲜奶茶细分赛道在新中式茶饮中增速领跑，竞争格局尚未固化</a:t>
            </a:r>
            <a:endParaRPr lang="zh-CN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C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0028"/>
            <a:ext cx="10868745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650" dirty="0">
                <a:solidFill>
                  <a:srgbClr val="D2AC47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我们的解决方案</a:t>
            </a:r>
            <a:endParaRPr lang="zh-CN" sz="1650" dirty="0"/>
          </a:p>
        </p:txBody>
      </p:sp>
      <p:sp>
        <p:nvSpPr>
          <p:cNvPr id="3" name="Text 1"/>
          <p:cNvSpPr/>
          <p:nvPr/>
        </p:nvSpPr>
        <p:spPr>
          <a:xfrm>
            <a:off x="661475" y="850351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3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"一城一山茶"——让每一杯茶都有名字和故乡</a:t>
            </a:r>
            <a:endParaRPr lang="zh-CN" sz="3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7442" y="2208907"/>
            <a:ext cx="6227408" cy="352891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002189" y="1745655"/>
            <a:ext cx="3534282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精选</a:t>
            </a:r>
            <a:pPr algn="l" indent="0" marL="0">
              <a:lnSpc>
                <a:spcPct val="127000"/>
              </a:lnSpc>
              <a:buNone/>
            </a:pPr>
            <a:r>
              <a:rPr lang="zh-CN" altLang="en-US" sz="13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云南、福建、安徽 12 座名山</a:t>
            </a:r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原叶直采，每款产品标注茶园产地，做"看得见产地"的原叶茶饮。</a:t>
            </a:r>
            <a:endParaRPr lang="zh-CN" sz="13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2189" y="2693591"/>
            <a:ext cx="3534282" cy="105558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267493" y="2882702"/>
            <a:ext cx="3079871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全线 0 植脂末</a:t>
            </a:r>
            <a:endParaRPr lang="zh-CN" sz="1650" dirty="0"/>
          </a:p>
        </p:txBody>
      </p:sp>
      <p:sp>
        <p:nvSpPr>
          <p:cNvPr id="8" name="Text 4"/>
          <p:cNvSpPr/>
          <p:nvPr/>
        </p:nvSpPr>
        <p:spPr>
          <a:xfrm>
            <a:off x="8267493" y="3301504"/>
            <a:ext cx="3079871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可选 0 糖，健康透明</a:t>
            </a:r>
            <a:endParaRPr lang="zh-CN" sz="13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02189" y="3902273"/>
            <a:ext cx="3534282" cy="105558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267493" y="4091384"/>
            <a:ext cx="3079871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季节限定茶点</a:t>
            </a:r>
            <a:endParaRPr lang="zh-CN" sz="1650" dirty="0"/>
          </a:p>
        </p:txBody>
      </p:sp>
      <p:sp>
        <p:nvSpPr>
          <p:cNvPr id="11" name="Text 6"/>
          <p:cNvSpPr/>
          <p:nvPr/>
        </p:nvSpPr>
        <p:spPr>
          <a:xfrm>
            <a:off x="8267493" y="4510187"/>
            <a:ext cx="3079871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强化东方美学体验</a:t>
            </a:r>
            <a:endParaRPr lang="zh-CN" sz="13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02189" y="5110956"/>
            <a:ext cx="3534282" cy="105558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267493" y="5300067"/>
            <a:ext cx="3079871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产地直采</a:t>
            </a:r>
            <a:endParaRPr lang="zh-CN" sz="1650" dirty="0"/>
          </a:p>
        </p:txBody>
      </p:sp>
      <p:sp>
        <p:nvSpPr>
          <p:cNvPr id="14" name="Text 8"/>
          <p:cNvSpPr/>
          <p:nvPr/>
        </p:nvSpPr>
        <p:spPr>
          <a:xfrm>
            <a:off x="8267493" y="5718870"/>
            <a:ext cx="3079871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原叶成本比行业低 18%</a:t>
            </a:r>
            <a:endParaRPr lang="zh-CN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1C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27776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D2AC47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明星产品</a:t>
            </a:r>
            <a:endParaRPr lang="zh-CN" sz="1850" dirty="0"/>
          </a:p>
        </p:txBody>
      </p:sp>
      <p:sp>
        <p:nvSpPr>
          <p:cNvPr id="3" name="Text 1"/>
          <p:cNvSpPr/>
          <p:nvPr/>
        </p:nvSpPr>
        <p:spPr>
          <a:xfrm>
            <a:off x="661475" y="129784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三款招牌，覆盖全天候饮茶场景</a:t>
            </a:r>
            <a:endParaRPr lang="zh-CN" sz="37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170410"/>
            <a:ext cx="2009923" cy="251241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491906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滇红鲜奶</a:t>
            </a:r>
            <a:endParaRPr lang="zh-CN" sz="1850" dirty="0"/>
          </a:p>
        </p:txBody>
      </p:sp>
      <p:sp>
        <p:nvSpPr>
          <p:cNvPr id="6" name="Text 3"/>
          <p:cNvSpPr/>
          <p:nvPr/>
        </p:nvSpPr>
        <p:spPr>
          <a:xfrm>
            <a:off x="661475" y="5327749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云南滇红原叶 × 鲜牛奶，醇厚暖香，全天热销</a:t>
            </a:r>
            <a:endParaRPr lang="zh-CN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35" y="2170410"/>
            <a:ext cx="2009923" cy="251241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63135" y="491906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凤凰单丛柠檬茶</a:t>
            </a:r>
            <a:endParaRPr lang="zh-CN" sz="1850" dirty="0"/>
          </a:p>
        </p:txBody>
      </p:sp>
      <p:sp>
        <p:nvSpPr>
          <p:cNvPr id="9" name="Text 5"/>
          <p:cNvSpPr/>
          <p:nvPr/>
        </p:nvSpPr>
        <p:spPr>
          <a:xfrm>
            <a:off x="4363135" y="5327749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潮州凤凰单丛 × 鲜柠檬，花香果酸，夏季爆款</a:t>
            </a:r>
            <a:endParaRPr lang="zh-CN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794" y="2170410"/>
            <a:ext cx="2009923" cy="251241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64794" y="491906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黄山毛峰冷萃</a:t>
            </a:r>
            <a:endParaRPr lang="zh-CN" sz="1850" dirty="0"/>
          </a:p>
        </p:txBody>
      </p:sp>
      <p:sp>
        <p:nvSpPr>
          <p:cNvPr id="12" name="Text 7"/>
          <p:cNvSpPr/>
          <p:nvPr/>
        </p:nvSpPr>
        <p:spPr>
          <a:xfrm>
            <a:off x="8064794" y="5327749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安徽黄山毛峰 × 低温冷萃 12 小时，清冽回甘</a:t>
            </a:r>
            <a:endParaRPr lang="zh-CN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B1C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8361"/>
            <a:ext cx="10868745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200" dirty="0">
                <a:solidFill>
                  <a:srgbClr val="D2AC47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市场规模</a:t>
            </a:r>
            <a:endParaRPr lang="zh-CN" sz="1200" dirty="0"/>
          </a:p>
        </p:txBody>
      </p:sp>
      <p:sp>
        <p:nvSpPr>
          <p:cNvPr id="3" name="Text 1"/>
          <p:cNvSpPr/>
          <p:nvPr/>
        </p:nvSpPr>
        <p:spPr>
          <a:xfrm>
            <a:off x="661475" y="762198"/>
            <a:ext cx="10868745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4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1,800 亿元赛道，原叶细分蓝海待占领</a:t>
            </a:r>
            <a:endParaRPr lang="zh-CN" sz="2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265932"/>
            <a:ext cx="7064595" cy="397390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83859" y="5391051"/>
            <a:ext cx="2311541" cy="405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zh-CN" altLang="en-US" sz="3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1800亿</a:t>
            </a:r>
            <a:endParaRPr lang="zh-CN" sz="3150" dirty="0"/>
          </a:p>
        </p:txBody>
      </p:sp>
      <p:sp>
        <p:nvSpPr>
          <p:cNvPr id="6" name="Text 3"/>
          <p:cNvSpPr/>
          <p:nvPr/>
        </p:nvSpPr>
        <p:spPr>
          <a:xfrm>
            <a:off x="661425" y="5917704"/>
            <a:ext cx="3556308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TAM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61475" y="6157516"/>
            <a:ext cx="3556308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zh-CN" altLang="en-US" sz="9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2025 年新中式茶饮整体市场规模</a:t>
            </a:r>
            <a:endParaRPr lang="zh-CN" sz="950" dirty="0"/>
          </a:p>
        </p:txBody>
      </p:sp>
      <p:sp>
        <p:nvSpPr>
          <p:cNvPr id="8" name="Text 5"/>
          <p:cNvSpPr/>
          <p:nvPr/>
        </p:nvSpPr>
        <p:spPr>
          <a:xfrm>
            <a:off x="4939978" y="5391051"/>
            <a:ext cx="2311640" cy="405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zh-CN" altLang="en-US" sz="3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360亿</a:t>
            </a:r>
            <a:endParaRPr lang="zh-CN" sz="3150" dirty="0"/>
          </a:p>
        </p:txBody>
      </p:sp>
      <p:sp>
        <p:nvSpPr>
          <p:cNvPr id="9" name="Text 6"/>
          <p:cNvSpPr/>
          <p:nvPr/>
        </p:nvSpPr>
        <p:spPr>
          <a:xfrm>
            <a:off x="4317594" y="5917704"/>
            <a:ext cx="3556407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SAM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317594" y="6157516"/>
            <a:ext cx="3556407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zh-CN" altLang="en-US" sz="9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原叶鲜奶茶细分赛道（约 20%）</a:t>
            </a:r>
            <a:endParaRPr lang="zh-CN" sz="950" dirty="0"/>
          </a:p>
        </p:txBody>
      </p:sp>
      <p:sp>
        <p:nvSpPr>
          <p:cNvPr id="11" name="Text 8"/>
          <p:cNvSpPr/>
          <p:nvPr/>
        </p:nvSpPr>
        <p:spPr>
          <a:xfrm>
            <a:off x="8596197" y="5391051"/>
            <a:ext cx="2311640" cy="405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zh-CN" altLang="en-US" sz="31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18亿</a:t>
            </a:r>
            <a:endParaRPr lang="zh-CN" sz="3150" dirty="0"/>
          </a:p>
        </p:txBody>
      </p:sp>
      <p:sp>
        <p:nvSpPr>
          <p:cNvPr id="12" name="Text 9"/>
          <p:cNvSpPr/>
          <p:nvPr/>
        </p:nvSpPr>
        <p:spPr>
          <a:xfrm>
            <a:off x="7973813" y="5917704"/>
            <a:ext cx="3556407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SOM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973813" y="6157516"/>
            <a:ext cx="3556407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zh-CN" altLang="en-US" sz="9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山茶记三年可触达目标市场（约 1%）</a:t>
            </a:r>
            <a:endParaRPr lang="zh-CN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1C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16908"/>
            <a:ext cx="10868745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450" dirty="0">
                <a:solidFill>
                  <a:srgbClr val="D2AC47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商业模式</a:t>
            </a:r>
            <a:endParaRPr lang="zh-CN" sz="1450" dirty="0"/>
          </a:p>
        </p:txBody>
      </p:sp>
      <p:sp>
        <p:nvSpPr>
          <p:cNvPr id="3" name="Text 1"/>
          <p:cNvSpPr/>
          <p:nvPr/>
        </p:nvSpPr>
        <p:spPr>
          <a:xfrm>
            <a:off x="661475" y="900212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9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35㎡ 街边店，9 个月回本，高毛利可复制</a:t>
            </a:r>
            <a:endParaRPr lang="zh-CN" sz="2950" dirty="0"/>
          </a:p>
        </p:txBody>
      </p:sp>
      <p:sp>
        <p:nvSpPr>
          <p:cNvPr id="4" name="Shape 2"/>
          <p:cNvSpPr/>
          <p:nvPr/>
        </p:nvSpPr>
        <p:spPr>
          <a:xfrm>
            <a:off x="661475" y="1690092"/>
            <a:ext cx="3564245" cy="877292"/>
          </a:xfrm>
          <a:prstGeom prst="roundRect">
            <a:avLst>
              <a:gd name="adj" fmla="val 2585"/>
            </a:avLst>
          </a:prstGeom>
          <a:solidFill>
            <a:srgbClr val="3A3B3C"/>
          </a:solidFill>
          <a:ln/>
        </p:spPr>
      </p:sp>
      <p:sp>
        <p:nvSpPr>
          <p:cNvPr id="5" name="Text 3"/>
          <p:cNvSpPr/>
          <p:nvPr/>
        </p:nvSpPr>
        <p:spPr>
          <a:xfrm>
            <a:off x="812680" y="1841302"/>
            <a:ext cx="326183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单店投资</a:t>
            </a:r>
            <a:endParaRPr lang="zh-CN" sz="1450" dirty="0"/>
          </a:p>
        </p:txBody>
      </p:sp>
      <p:sp>
        <p:nvSpPr>
          <p:cNvPr id="6" name="Text 4"/>
          <p:cNvSpPr/>
          <p:nvPr/>
        </p:nvSpPr>
        <p:spPr>
          <a:xfrm>
            <a:off x="812680" y="2198489"/>
            <a:ext cx="3261834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15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45 万元</a:t>
            </a:r>
            <a:endParaRPr lang="zh-CN" sz="1150" dirty="0"/>
          </a:p>
        </p:txBody>
      </p:sp>
      <p:sp>
        <p:nvSpPr>
          <p:cNvPr id="7" name="Shape 5"/>
          <p:cNvSpPr/>
          <p:nvPr/>
        </p:nvSpPr>
        <p:spPr>
          <a:xfrm>
            <a:off x="661475" y="2688332"/>
            <a:ext cx="3564245" cy="877292"/>
          </a:xfrm>
          <a:prstGeom prst="roundRect">
            <a:avLst>
              <a:gd name="adj" fmla="val 2585"/>
            </a:avLst>
          </a:prstGeom>
          <a:solidFill>
            <a:srgbClr val="3A3B3C"/>
          </a:solidFill>
          <a:ln/>
        </p:spPr>
      </p:sp>
      <p:sp>
        <p:nvSpPr>
          <p:cNvPr id="8" name="Text 6"/>
          <p:cNvSpPr/>
          <p:nvPr/>
        </p:nvSpPr>
        <p:spPr>
          <a:xfrm>
            <a:off x="812680" y="2839541"/>
            <a:ext cx="326183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月均营业额</a:t>
            </a:r>
            <a:endParaRPr lang="zh-CN" sz="1450" dirty="0"/>
          </a:p>
        </p:txBody>
      </p:sp>
      <p:sp>
        <p:nvSpPr>
          <p:cNvPr id="9" name="Text 7"/>
          <p:cNvSpPr/>
          <p:nvPr/>
        </p:nvSpPr>
        <p:spPr>
          <a:xfrm>
            <a:off x="812680" y="3196729"/>
            <a:ext cx="3261834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15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32 万元</a:t>
            </a:r>
            <a:endParaRPr lang="zh-CN" sz="1150" dirty="0"/>
          </a:p>
        </p:txBody>
      </p:sp>
      <p:sp>
        <p:nvSpPr>
          <p:cNvPr id="10" name="Shape 8"/>
          <p:cNvSpPr/>
          <p:nvPr/>
        </p:nvSpPr>
        <p:spPr>
          <a:xfrm>
            <a:off x="661475" y="3686572"/>
            <a:ext cx="3564245" cy="877292"/>
          </a:xfrm>
          <a:prstGeom prst="roundRect">
            <a:avLst>
              <a:gd name="adj" fmla="val 2585"/>
            </a:avLst>
          </a:prstGeom>
          <a:solidFill>
            <a:srgbClr val="3A3B3C"/>
          </a:solidFill>
          <a:ln/>
        </p:spPr>
      </p:sp>
      <p:sp>
        <p:nvSpPr>
          <p:cNvPr id="11" name="Text 9"/>
          <p:cNvSpPr/>
          <p:nvPr/>
        </p:nvSpPr>
        <p:spPr>
          <a:xfrm>
            <a:off x="812680" y="3837781"/>
            <a:ext cx="326183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毛利率</a:t>
            </a:r>
            <a:endParaRPr lang="zh-CN" sz="1450" dirty="0"/>
          </a:p>
        </p:txBody>
      </p:sp>
      <p:sp>
        <p:nvSpPr>
          <p:cNvPr id="12" name="Text 10"/>
          <p:cNvSpPr/>
          <p:nvPr/>
        </p:nvSpPr>
        <p:spPr>
          <a:xfrm>
            <a:off x="812680" y="4194969"/>
            <a:ext cx="3261834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65%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61475" y="4684812"/>
            <a:ext cx="3564245" cy="877292"/>
          </a:xfrm>
          <a:prstGeom prst="roundRect">
            <a:avLst>
              <a:gd name="adj" fmla="val 2585"/>
            </a:avLst>
          </a:prstGeom>
          <a:solidFill>
            <a:srgbClr val="3A3B3C"/>
          </a:solidFill>
          <a:ln/>
        </p:spPr>
      </p:sp>
      <p:sp>
        <p:nvSpPr>
          <p:cNvPr id="14" name="Text 12"/>
          <p:cNvSpPr/>
          <p:nvPr/>
        </p:nvSpPr>
        <p:spPr>
          <a:xfrm>
            <a:off x="812680" y="4836021"/>
            <a:ext cx="326183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回本周期</a:t>
            </a:r>
            <a:endParaRPr lang="zh-CN" sz="1450" dirty="0"/>
          </a:p>
        </p:txBody>
      </p:sp>
      <p:sp>
        <p:nvSpPr>
          <p:cNvPr id="15" name="Text 13"/>
          <p:cNvSpPr/>
          <p:nvPr/>
        </p:nvSpPr>
        <p:spPr>
          <a:xfrm>
            <a:off x="812680" y="5193209"/>
            <a:ext cx="3261834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15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9 个月</a:t>
            </a:r>
            <a:endParaRPr lang="zh-CN" sz="1150" dirty="0"/>
          </a:p>
        </p:txBody>
      </p:sp>
      <p:sp>
        <p:nvSpPr>
          <p:cNvPr id="16" name="Text 14"/>
          <p:cNvSpPr/>
          <p:nvPr/>
        </p:nvSpPr>
        <p:spPr>
          <a:xfrm>
            <a:off x="661475" y="5698133"/>
            <a:ext cx="3564245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1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直采供应链使原叶成本比行业</a:t>
            </a:r>
            <a:pPr algn="l" indent="0" marL="0">
              <a:lnSpc>
                <a:spcPct val="120000"/>
              </a:lnSpc>
              <a:buNone/>
            </a:pPr>
            <a:r>
              <a:rPr lang="zh-CN" altLang="en-US" sz="1150" b="1" dirty="0">
                <a:solidFill>
                  <a:srgbClr val="D2AC47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低 18%</a:t>
            </a:r>
            <a:pPr algn="l" indent="0" marL="0">
              <a:lnSpc>
                <a:spcPct val="120000"/>
              </a:lnSpc>
              <a:buNone/>
            </a:pPr>
            <a:r>
              <a:rPr lang="zh-CN" altLang="en-US" sz="11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，毛利优势显著。</a:t>
            </a:r>
            <a:endParaRPr lang="zh-CN" sz="115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613" y="2137271"/>
            <a:ext cx="4114102" cy="3521869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6345685" y="3193042"/>
            <a:ext cx="1586578" cy="198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200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直营门店</a:t>
            </a:r>
            <a:endParaRPr lang="zh-CN" sz="1200" dirty="0"/>
          </a:p>
        </p:txBody>
      </p:sp>
      <p:sp>
        <p:nvSpPr>
          <p:cNvPr id="19" name="Text 16"/>
          <p:cNvSpPr/>
          <p:nvPr/>
        </p:nvSpPr>
        <p:spPr>
          <a:xfrm>
            <a:off x="8499904" y="3073164"/>
            <a:ext cx="1382086" cy="198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200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会员私域复购</a:t>
            </a:r>
            <a:endParaRPr lang="zh-CN" sz="1200" dirty="0"/>
          </a:p>
        </p:txBody>
      </p:sp>
      <p:sp>
        <p:nvSpPr>
          <p:cNvPr id="20" name="Text 17"/>
          <p:cNvSpPr/>
          <p:nvPr/>
        </p:nvSpPr>
        <p:spPr>
          <a:xfrm>
            <a:off x="7815913" y="4723247"/>
            <a:ext cx="1198747" cy="198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200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季节限定茶点</a:t>
            </a:r>
            <a:endParaRPr lang="zh-CN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1C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94427"/>
            <a:ext cx="629686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300" dirty="0">
                <a:solidFill>
                  <a:srgbClr val="D2AC47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牵引力与核心数据</a:t>
            </a:r>
            <a:endParaRPr lang="zh-CN" sz="1300" dirty="0"/>
          </a:p>
        </p:txBody>
      </p:sp>
      <p:sp>
        <p:nvSpPr>
          <p:cNvPr id="4" name="Text 1"/>
          <p:cNvSpPr/>
          <p:nvPr/>
        </p:nvSpPr>
        <p:spPr>
          <a:xfrm>
            <a:off x="5233360" y="837222"/>
            <a:ext cx="6296860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6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首店开业 6 个月，数据验证模型跑通</a:t>
            </a:r>
            <a:endParaRPr lang="zh-CN" sz="2600" dirty="0"/>
          </a:p>
        </p:txBody>
      </p:sp>
      <p:sp>
        <p:nvSpPr>
          <p:cNvPr id="5" name="Text 2"/>
          <p:cNvSpPr/>
          <p:nvPr/>
        </p:nvSpPr>
        <p:spPr>
          <a:xfrm>
            <a:off x="6177899" y="1454249"/>
            <a:ext cx="4407782" cy="436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zh-CN" altLang="en-US" sz="3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8家</a:t>
            </a:r>
            <a:endParaRPr lang="zh-CN" sz="3400" dirty="0"/>
          </a:p>
        </p:txBody>
      </p:sp>
      <p:sp>
        <p:nvSpPr>
          <p:cNvPr id="6" name="Text 3"/>
          <p:cNvSpPr/>
          <p:nvPr/>
        </p:nvSpPr>
        <p:spPr>
          <a:xfrm>
            <a:off x="5233311" y="2026444"/>
            <a:ext cx="629686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直营门店</a:t>
            </a:r>
            <a:endParaRPr lang="zh-CN" sz="1300" dirty="0"/>
          </a:p>
        </p:txBody>
      </p:sp>
      <p:sp>
        <p:nvSpPr>
          <p:cNvPr id="7" name="Text 4"/>
          <p:cNvSpPr/>
          <p:nvPr/>
        </p:nvSpPr>
        <p:spPr>
          <a:xfrm>
            <a:off x="5233360" y="2288679"/>
            <a:ext cx="629686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zh-CN" alt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目前在营直营店数量</a:t>
            </a:r>
            <a:endParaRPr lang="zh-CN" sz="1000" dirty="0"/>
          </a:p>
        </p:txBody>
      </p:sp>
      <p:sp>
        <p:nvSpPr>
          <p:cNvPr id="8" name="Text 5"/>
          <p:cNvSpPr/>
          <p:nvPr/>
        </p:nvSpPr>
        <p:spPr>
          <a:xfrm>
            <a:off x="6177899" y="2719983"/>
            <a:ext cx="4407782" cy="436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zh-CN" altLang="en-US" sz="3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2.8万</a:t>
            </a:r>
            <a:endParaRPr lang="zh-CN" sz="3400" dirty="0"/>
          </a:p>
        </p:txBody>
      </p:sp>
      <p:sp>
        <p:nvSpPr>
          <p:cNvPr id="9" name="Text 6"/>
          <p:cNvSpPr/>
          <p:nvPr/>
        </p:nvSpPr>
        <p:spPr>
          <a:xfrm>
            <a:off x="5233311" y="3292177"/>
            <a:ext cx="629686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注册会员</a:t>
            </a:r>
            <a:endParaRPr lang="zh-CN" sz="1300" dirty="0"/>
          </a:p>
        </p:txBody>
      </p:sp>
      <p:sp>
        <p:nvSpPr>
          <p:cNvPr id="10" name="Text 7"/>
          <p:cNvSpPr/>
          <p:nvPr/>
        </p:nvSpPr>
        <p:spPr>
          <a:xfrm>
            <a:off x="5233360" y="3554413"/>
            <a:ext cx="629686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zh-CN" alt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开业 6 个月积累</a:t>
            </a:r>
            <a:endParaRPr lang="zh-CN" sz="1000" dirty="0"/>
          </a:p>
        </p:txBody>
      </p:sp>
      <p:sp>
        <p:nvSpPr>
          <p:cNvPr id="11" name="Text 8"/>
          <p:cNvSpPr/>
          <p:nvPr/>
        </p:nvSpPr>
        <p:spPr>
          <a:xfrm>
            <a:off x="6177899" y="3985716"/>
            <a:ext cx="4407782" cy="436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3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46%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5233311" y="4557911"/>
            <a:ext cx="629686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复购率</a:t>
            </a:r>
            <a:endParaRPr lang="zh-CN" sz="1300" dirty="0"/>
          </a:p>
        </p:txBody>
      </p:sp>
      <p:sp>
        <p:nvSpPr>
          <p:cNvPr id="13" name="Text 10"/>
          <p:cNvSpPr/>
          <p:nvPr/>
        </p:nvSpPr>
        <p:spPr>
          <a:xfrm>
            <a:off x="5233360" y="4820146"/>
            <a:ext cx="629686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zh-CN" alt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远超行业平均水平</a:t>
            </a:r>
            <a:endParaRPr lang="zh-CN" sz="1000" dirty="0"/>
          </a:p>
        </p:txBody>
      </p:sp>
      <p:sp>
        <p:nvSpPr>
          <p:cNvPr id="14" name="Text 11"/>
          <p:cNvSpPr/>
          <p:nvPr/>
        </p:nvSpPr>
        <p:spPr>
          <a:xfrm>
            <a:off x="6177899" y="5251450"/>
            <a:ext cx="4407782" cy="436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zh-CN" altLang="en-US" sz="3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1.2万</a:t>
            </a:r>
            <a:endParaRPr lang="zh-CN" sz="3400" dirty="0"/>
          </a:p>
        </p:txBody>
      </p:sp>
      <p:sp>
        <p:nvSpPr>
          <p:cNvPr id="15" name="Text 12"/>
          <p:cNvSpPr/>
          <p:nvPr/>
        </p:nvSpPr>
        <p:spPr>
          <a:xfrm>
            <a:off x="5233311" y="5823645"/>
            <a:ext cx="629686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小红书笔记</a:t>
            </a:r>
            <a:endParaRPr lang="zh-CN" sz="1300" dirty="0"/>
          </a:p>
        </p:txBody>
      </p:sp>
      <p:sp>
        <p:nvSpPr>
          <p:cNvPr id="16" name="Text 13"/>
          <p:cNvSpPr/>
          <p:nvPr/>
        </p:nvSpPr>
        <p:spPr>
          <a:xfrm>
            <a:off x="5233360" y="6085880"/>
            <a:ext cx="629686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zh-CN" alt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自然流量，品牌声量快速积累</a:t>
            </a:r>
            <a:endParaRPr lang="zh-CN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1C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43564"/>
            <a:ext cx="1086874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550" dirty="0">
                <a:solidFill>
                  <a:srgbClr val="D2AC47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竞争格局</a:t>
            </a:r>
            <a:endParaRPr lang="zh-CN" sz="1550" dirty="0"/>
          </a:p>
        </p:txBody>
      </p:sp>
      <p:sp>
        <p:nvSpPr>
          <p:cNvPr id="3" name="Text 1"/>
          <p:cNvSpPr/>
          <p:nvPr/>
        </p:nvSpPr>
        <p:spPr>
          <a:xfrm>
            <a:off x="661475" y="849896"/>
            <a:ext cx="10868745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1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山茶记：唯一同时具备产地溯源 × 高毛利模型的玩家</a:t>
            </a:r>
            <a:endParaRPr lang="zh-CN" sz="31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670572"/>
          <a:ext cx="5238421" cy="914400"/>
        </p:xfrm>
        <a:graphic>
          <a:graphicData uri="http://schemas.openxmlformats.org/drawingml/2006/table">
            <a:tbl>
              <a:tblPr/>
              <a:tblGrid>
                <a:gridCol w="1309605"/>
                <a:gridCol w="1309605"/>
                <a:gridCol w="1309605"/>
                <a:gridCol w="1309605"/>
              </a:tblGrid>
              <a:tr h="4173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b="1" dirty="0">
                          <a:solidFill>
                            <a:srgbClr val="272525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维度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AC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AC4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b="1" dirty="0">
                          <a:solidFill>
                            <a:srgbClr val="272525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山茶记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D2AC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AC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AC4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b="1" dirty="0">
                          <a:solidFill>
                            <a:srgbClr val="272525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头部新茶饮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D2AC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AC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AC4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b="1" dirty="0">
                          <a:solidFill>
                            <a:srgbClr val="272525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传统茶馆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D2AC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AC47"/>
                    </a:solidFill>
                  </a:tcPr>
                </a:tc>
              </a:tr>
              <a:tr h="4204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原叶产地溯源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 12 座名山</a:t>
                      </a:r>
                      <a:endParaRPr lang="en-US" sz="12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 无</a:t>
                      </a:r>
                      <a:endParaRPr lang="en-US" sz="12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 部分</a:t>
                      </a:r>
                      <a:endParaRPr lang="en-US" sz="12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4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0 植脂末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 全线</a:t>
                      </a:r>
                      <a:endParaRPr lang="en-US" sz="12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 部分</a:t>
                      </a:r>
                      <a:endParaRPr lang="en-US" sz="12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4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毛利率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65%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55–60%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40–50%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4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回本周期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9 个月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12–18 个月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24+ 个月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3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东方文化 IP</a:t>
                      </a:r>
                      <a:endParaRPr lang="en-US" sz="1250" dirty="0">
                        <a:latin typeface="Raleway" charset="0"/>
                        <a:ea typeface="Raleway" charset="0"/>
                        <a:cs typeface="Raleway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 核心定位</a:t>
                      </a:r>
                      <a:endParaRPr lang="en-US" sz="12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altLang="en-US" sz="1250" dirty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rPr>
                        <a:t> 弱</a:t>
                      </a:r>
                      <a:endParaRPr lang="en-US" sz="12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60666" marR="160666" marT="6350" marB="6350" anchor="ctr">
                    <a:lnL w="12700" cap="flat" cmpd="sng" algn="ctr">
                      <a:solidFill>
                        <a:srgbClr val="1B1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1046" y="1708845"/>
            <a:ext cx="4452628" cy="44527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1C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150846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D2AC47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团队</a:t>
            </a:r>
            <a:endParaRPr lang="zh-CN" sz="1850" dirty="0"/>
          </a:p>
        </p:txBody>
      </p:sp>
      <p:sp>
        <p:nvSpPr>
          <p:cNvPr id="3" name="Text 1"/>
          <p:cNvSpPr/>
          <p:nvPr/>
        </p:nvSpPr>
        <p:spPr>
          <a:xfrm>
            <a:off x="661475" y="252091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茶叶世家 × 头部品牌 × 连锁运营，铁三角组合</a:t>
            </a:r>
            <a:endParaRPr lang="zh-CN" sz="37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3393480"/>
            <a:ext cx="762378" cy="76239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60087" y="3393480"/>
            <a:ext cx="246681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创始人</a:t>
            </a:r>
            <a:endParaRPr lang="zh-CN" sz="1850" dirty="0"/>
          </a:p>
        </p:txBody>
      </p:sp>
      <p:sp>
        <p:nvSpPr>
          <p:cNvPr id="6" name="Text 3"/>
          <p:cNvSpPr/>
          <p:nvPr/>
        </p:nvSpPr>
        <p:spPr>
          <a:xfrm>
            <a:off x="1660087" y="3802162"/>
            <a:ext cx="246681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10 年茶叶世家背景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，深耕原叶供应链与产地资源，与 5 家核心茶园建立直采协议</a:t>
            </a:r>
            <a:endParaRPr lang="zh-CN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35" y="3393480"/>
            <a:ext cx="762378" cy="76239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61746" y="3393480"/>
            <a:ext cx="246681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联合创始人</a:t>
            </a:r>
            <a:endParaRPr lang="zh-CN" sz="1850" dirty="0"/>
          </a:p>
        </p:txBody>
      </p:sp>
      <p:sp>
        <p:nvSpPr>
          <p:cNvPr id="9" name="Text 5"/>
          <p:cNvSpPr/>
          <p:nvPr/>
        </p:nvSpPr>
        <p:spPr>
          <a:xfrm>
            <a:off x="5361746" y="3802162"/>
            <a:ext cx="246681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前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头部茶饮品牌产品总监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，主导多款千万级爆款产品研发，深谙年轻消费者口味</a:t>
            </a:r>
            <a:endParaRPr lang="zh-CN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794" y="3393480"/>
            <a:ext cx="762378" cy="76239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063406" y="3393480"/>
            <a:ext cx="246681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运营负责人</a:t>
            </a:r>
            <a:endParaRPr lang="zh-CN" sz="1850" dirty="0"/>
          </a:p>
        </p:txBody>
      </p:sp>
      <p:sp>
        <p:nvSpPr>
          <p:cNvPr id="12" name="Text 7"/>
          <p:cNvSpPr/>
          <p:nvPr/>
        </p:nvSpPr>
        <p:spPr>
          <a:xfrm>
            <a:off x="9063406" y="3802162"/>
            <a:ext cx="246681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曾操盘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300 家连锁门店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扩张，标准化体系成熟，具备快速规模化能力</a:t>
            </a:r>
            <a:endParaRPr lang="zh-CN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1C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89110"/>
            <a:ext cx="6296860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650" dirty="0">
                <a:solidFill>
                  <a:srgbClr val="D2AC47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融资计划</a:t>
            </a:r>
            <a:endParaRPr lang="zh-CN" sz="1650" dirty="0"/>
          </a:p>
        </p:txBody>
      </p:sp>
      <p:sp>
        <p:nvSpPr>
          <p:cNvPr id="4" name="Text 1"/>
          <p:cNvSpPr/>
          <p:nvPr/>
        </p:nvSpPr>
        <p:spPr>
          <a:xfrm>
            <a:off x="5233360" y="1119432"/>
            <a:ext cx="6296860" cy="10632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3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本轮融资 1,500 万元，出让 10% 股权</a:t>
            </a:r>
            <a:endParaRPr lang="zh-CN" sz="3300" dirty="0"/>
          </a:p>
        </p:txBody>
      </p:sp>
      <p:sp>
        <p:nvSpPr>
          <p:cNvPr id="5" name="Shape 2"/>
          <p:cNvSpPr/>
          <p:nvPr/>
        </p:nvSpPr>
        <p:spPr>
          <a:xfrm>
            <a:off x="5233360" y="2408634"/>
            <a:ext cx="3071835" cy="1221085"/>
          </a:xfrm>
          <a:prstGeom prst="roundRect">
            <a:avLst>
              <a:gd name="adj" fmla="val 2090"/>
            </a:avLst>
          </a:prstGeom>
          <a:solidFill>
            <a:srgbClr val="3A3B3C"/>
          </a:solidFill>
          <a:ln/>
        </p:spPr>
      </p:sp>
      <p:sp>
        <p:nvSpPr>
          <p:cNvPr id="6" name="Text 3"/>
          <p:cNvSpPr/>
          <p:nvPr/>
        </p:nvSpPr>
        <p:spPr>
          <a:xfrm>
            <a:off x="5403417" y="2578695"/>
            <a:ext cx="2731722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6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🏪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1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新开直营店</a:t>
            </a:r>
            <a:endParaRPr lang="zh-CN" sz="1650" dirty="0"/>
          </a:p>
        </p:txBody>
      </p:sp>
      <p:sp>
        <p:nvSpPr>
          <p:cNvPr id="7" name="Text 4"/>
          <p:cNvSpPr/>
          <p:nvPr/>
        </p:nvSpPr>
        <p:spPr>
          <a:xfrm>
            <a:off x="5403417" y="2942530"/>
            <a:ext cx="2731722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60%（900 万）</a:t>
            </a:r>
            <a:endParaRPr lang="zh-CN" sz="1300" dirty="0"/>
          </a:p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新增 12 家直营门店，覆盖核心城市</a:t>
            </a:r>
            <a:endParaRPr lang="zh-CN" sz="1300" dirty="0"/>
          </a:p>
        </p:txBody>
      </p:sp>
      <p:sp>
        <p:nvSpPr>
          <p:cNvPr id="8" name="Shape 5"/>
          <p:cNvSpPr/>
          <p:nvPr/>
        </p:nvSpPr>
        <p:spPr>
          <a:xfrm>
            <a:off x="8458286" y="2408634"/>
            <a:ext cx="3071934" cy="1221085"/>
          </a:xfrm>
          <a:prstGeom prst="roundRect">
            <a:avLst>
              <a:gd name="adj" fmla="val 2090"/>
            </a:avLst>
          </a:prstGeom>
          <a:solidFill>
            <a:srgbClr val="3A3B3C"/>
          </a:solidFill>
          <a:ln/>
        </p:spPr>
      </p:sp>
      <p:sp>
        <p:nvSpPr>
          <p:cNvPr id="9" name="Text 6"/>
          <p:cNvSpPr/>
          <p:nvPr/>
        </p:nvSpPr>
        <p:spPr>
          <a:xfrm>
            <a:off x="8628343" y="2578695"/>
            <a:ext cx="2731821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6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🏭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1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供应链升级</a:t>
            </a:r>
            <a:endParaRPr lang="zh-CN" sz="1650" dirty="0"/>
          </a:p>
        </p:txBody>
      </p:sp>
      <p:sp>
        <p:nvSpPr>
          <p:cNvPr id="10" name="Text 7"/>
          <p:cNvSpPr/>
          <p:nvPr/>
        </p:nvSpPr>
        <p:spPr>
          <a:xfrm>
            <a:off x="8628343" y="2942530"/>
            <a:ext cx="2731821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25%（375 万）</a:t>
            </a:r>
            <a:endParaRPr lang="zh-CN" sz="1300" dirty="0"/>
          </a:p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扩建中央厨房，强化直采体系</a:t>
            </a:r>
            <a:endParaRPr lang="zh-CN" sz="1300" dirty="0"/>
          </a:p>
        </p:txBody>
      </p:sp>
      <p:sp>
        <p:nvSpPr>
          <p:cNvPr id="11" name="Shape 8"/>
          <p:cNvSpPr/>
          <p:nvPr/>
        </p:nvSpPr>
        <p:spPr>
          <a:xfrm>
            <a:off x="5233360" y="3782814"/>
            <a:ext cx="6296860" cy="1221085"/>
          </a:xfrm>
          <a:prstGeom prst="roundRect">
            <a:avLst>
              <a:gd name="adj" fmla="val 2090"/>
            </a:avLst>
          </a:prstGeom>
          <a:solidFill>
            <a:srgbClr val="3A3B3C"/>
          </a:solidFill>
          <a:ln/>
        </p:spPr>
      </p:sp>
      <p:sp>
        <p:nvSpPr>
          <p:cNvPr id="12" name="Text 9"/>
          <p:cNvSpPr/>
          <p:nvPr/>
        </p:nvSpPr>
        <p:spPr>
          <a:xfrm>
            <a:off x="5403417" y="3952875"/>
            <a:ext cx="5956746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6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📣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1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品牌营销</a:t>
            </a:r>
            <a:endParaRPr lang="zh-CN" sz="1650" dirty="0"/>
          </a:p>
        </p:txBody>
      </p:sp>
      <p:sp>
        <p:nvSpPr>
          <p:cNvPr id="13" name="Text 10"/>
          <p:cNvSpPr/>
          <p:nvPr/>
        </p:nvSpPr>
        <p:spPr>
          <a:xfrm>
            <a:off x="5403417" y="4316710"/>
            <a:ext cx="5956746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15%（225 万）</a:t>
            </a:r>
            <a:endParaRPr lang="zh-CN" sz="1300" dirty="0"/>
          </a:p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小红书、抖音内容矩阵与城市快闪</a:t>
            </a:r>
            <a:endParaRPr lang="zh-CN" sz="1300" dirty="0"/>
          </a:p>
        </p:txBody>
      </p:sp>
      <p:sp>
        <p:nvSpPr>
          <p:cNvPr id="14" name="Shape 11"/>
          <p:cNvSpPr/>
          <p:nvPr/>
        </p:nvSpPr>
        <p:spPr>
          <a:xfrm>
            <a:off x="5233360" y="5176143"/>
            <a:ext cx="6296860" cy="892870"/>
          </a:xfrm>
          <a:prstGeom prst="roundRect">
            <a:avLst>
              <a:gd name="adj" fmla="val 2858"/>
            </a:avLst>
          </a:prstGeom>
          <a:solidFill>
            <a:srgbClr val="71660F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417" y="5394325"/>
            <a:ext cx="212620" cy="170061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786094" y="5371703"/>
            <a:ext cx="557406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目标：融资后 18 个月内直营门店达 20 家，年营收突破 [TBD] 万元，启动 A 轮融资。</a:t>
            </a:r>
            <a:endParaRPr lang="zh-CN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2026-10-12T06:12:14Z</dcterms:created>
  <dcterms:modified xsi:type="dcterms:W3CDTF">2026-10-12T06:12:14Z</dcterms:modified>
</cp:coreProperties>
</file>